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9" r:id="rId4"/>
    <p:sldId id="272" r:id="rId5"/>
    <p:sldId id="273" r:id="rId6"/>
    <p:sldId id="274" r:id="rId7"/>
    <p:sldId id="263" r:id="rId8"/>
    <p:sldId id="264" r:id="rId9"/>
    <p:sldId id="265" r:id="rId10"/>
    <p:sldId id="268" r:id="rId11"/>
    <p:sldId id="275" r:id="rId12"/>
    <p:sldId id="276" r:id="rId13"/>
  </p:sldIdLst>
  <p:sldSz cx="12192000" cy="6858000"/>
  <p:notesSz cx="6669088" cy="9753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r-Latn-RS" smtClean="0"/>
              <a:t>DU PAR team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8F98E-B4B8-46A2-A93D-A495DE49239C}" type="datetimeFigureOut">
              <a:rPr lang="sr-Latn-RS" smtClean="0"/>
              <a:t>21.10.2016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DF549-9063-4A8E-AC72-538A842FBD3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9422541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r-Latn-RS" smtClean="0"/>
              <a:t>DU PAR team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33108-F077-4BBB-9AA7-9BEE539D222C}" type="datetimeFigureOut">
              <a:rPr lang="sr-Latn-RS" smtClean="0"/>
              <a:t>21.10.2016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694238"/>
            <a:ext cx="5335588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46ACA-4082-4B53-BC77-0839A67B2C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2476092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46ACA-4082-4B53-BC77-0839A67B2C9E}" type="slidenum">
              <a:rPr lang="sr-Latn-RS" smtClean="0"/>
              <a:t>1</a:t>
            </a:fld>
            <a:endParaRPr lang="sr-Latn-R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sr-Latn-RS" smtClean="0"/>
              <a:t>DU PAR team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87131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2891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91798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644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10973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9509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6566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5699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371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4286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791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7579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9611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725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085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5207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35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78403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AD347D-5ACD-4C99-B74B-A9C85AD731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37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484991" y="2724646"/>
            <a:ext cx="8825658" cy="149629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sl-SI" sz="5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 NA JEDNOM MESTU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sl-SI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l-SI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l-SI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RODITELJE NOVOROĐENE BEBE</a:t>
            </a:r>
            <a:endParaRPr lang="sl-SI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5372103" y="4366408"/>
            <a:ext cx="6643253" cy="1205345"/>
          </a:xfrm>
        </p:spPr>
        <p:txBody>
          <a:bodyPr>
            <a:noAutofit/>
          </a:bodyPr>
          <a:lstStyle/>
          <a:p>
            <a:pPr algn="l"/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 Gregor Virant, </a:t>
            </a: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 Šarenac, </a:t>
            </a: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Vladislava Stanišić</a:t>
            </a:r>
          </a:p>
          <a:p>
            <a:pPr algn="l"/>
            <a:endParaRPr 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Ministarstvo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žavne uprave i lokalne samouprave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(MDULS)</a:t>
            </a: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</a:p>
          <a:p>
            <a:pPr algn="l"/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UNDP – podrška Kabinetu </a:t>
            </a: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predsednika </a:t>
            </a: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Vlade – Tim za reformu javne uprave – Delivery unit</a:t>
            </a:r>
            <a:endParaRPr 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sr-Latn-R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Projekat – „Bebo, dobro došla na svet“</a:t>
            </a:r>
            <a:endPara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sl-SI" sz="1800" dirty="0" smtClean="0"/>
          </a:p>
          <a:p>
            <a:pPr algn="l"/>
            <a:endParaRPr lang="sl-SI" sz="18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385" y="143243"/>
            <a:ext cx="4027971" cy="268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00201" y="0"/>
            <a:ext cx="5195742" cy="1028700"/>
          </a:xfrm>
        </p:spPr>
        <p:txBody>
          <a:bodyPr>
            <a:normAutofit fontScale="90000"/>
          </a:bodyPr>
          <a:lstStyle/>
          <a:p>
            <a:r>
              <a:rPr lang="sl-SI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KONTEKST PROJEKTA</a:t>
            </a:r>
            <a:endParaRPr lang="sl-SI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2586686" y="890156"/>
            <a:ext cx="10018713" cy="23102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Reforma javne uprave u Srbiji (</a:t>
            </a:r>
            <a:r>
              <a:rPr lang="sl-SI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 alia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sl-SI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Pojednostaviti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procedure</a:t>
            </a:r>
          </a:p>
          <a:p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Smanjiti</a:t>
            </a:r>
            <a:r>
              <a:rPr lang="sl-SI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administrativni </a:t>
            </a:r>
            <a:r>
              <a:rPr lang="sl-SI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teret</a:t>
            </a:r>
            <a:endParaRPr lang="sl-SI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l-SI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Poboljšati usluge</a:t>
            </a:r>
          </a:p>
          <a:p>
            <a:r>
              <a:rPr lang="sl-SI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Ojačati eUpravu  </a:t>
            </a:r>
            <a:endParaRPr lang="sl-SI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Naslov 1"/>
          <p:cNvSpPr txBox="1">
            <a:spLocks/>
          </p:cNvSpPr>
          <p:nvPr/>
        </p:nvSpPr>
        <p:spPr>
          <a:xfrm>
            <a:off x="1324984" y="3200402"/>
            <a:ext cx="7008525" cy="9262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l-SI" sz="3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VODEĆI PRINCIPI PROJEKTA</a:t>
            </a:r>
            <a:endParaRPr lang="sl-SI" sz="36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značba mesta vsebine 2"/>
          <p:cNvSpPr txBox="1">
            <a:spLocks/>
          </p:cNvSpPr>
          <p:nvPr/>
        </p:nvSpPr>
        <p:spPr>
          <a:xfrm>
            <a:off x="2111230" y="5031910"/>
            <a:ext cx="6087198" cy="3365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971550" lvl="1" indent="-514350">
              <a:buFont typeface="+mj-lt"/>
              <a:buAutoNum type="arabicPeriod"/>
            </a:pPr>
            <a:r>
              <a:rPr lang="sl-SI" sz="22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 na jednom mestu</a:t>
            </a:r>
          </a:p>
          <a:p>
            <a:pPr marL="971550" lvl="1" indent="-514350">
              <a:buFont typeface="Arial"/>
              <a:buAutoNum type="arabicPeriod"/>
            </a:pPr>
            <a:r>
              <a:rPr lang="sl-SI" sz="22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Razmena podataka po službenoj dužnosti</a:t>
            </a:r>
          </a:p>
          <a:p>
            <a:pPr marL="971550" lvl="1" indent="-514350">
              <a:buFont typeface="Arial"/>
              <a:buAutoNum type="arabicPeriod"/>
            </a:pPr>
            <a:r>
              <a:rPr lang="sl-SI" sz="22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 popunjavanja formulara</a:t>
            </a:r>
          </a:p>
          <a:p>
            <a:pPr marL="971550" lvl="1" indent="-514350">
              <a:buFont typeface="Arial"/>
              <a:buAutoNum type="arabicPeriod"/>
            </a:pPr>
            <a:r>
              <a:rPr lang="sl-SI" sz="22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Besplatno</a:t>
            </a:r>
          </a:p>
          <a:p>
            <a:pPr marL="971550" lvl="1" indent="-514350">
              <a:buFont typeface="Arial"/>
              <a:buAutoNum type="arabicPeriod"/>
            </a:pPr>
            <a:r>
              <a:rPr lang="sl-SI" sz="22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E-uprava</a:t>
            </a:r>
          </a:p>
          <a:p>
            <a:pPr marL="971550" lvl="1" indent="-514350">
              <a:buFont typeface="Arial"/>
              <a:buAutoNum type="arabicPeriod"/>
            </a:pPr>
            <a:endParaRPr lang="sl-SI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sl-SI" b="1" dirty="0" smtClean="0"/>
          </a:p>
          <a:p>
            <a:pPr marL="514350" indent="-514350">
              <a:buFont typeface="Arial"/>
              <a:buAutoNum type="romanUcPeriod"/>
            </a:pPr>
            <a:endParaRPr lang="sl-SI" b="1" dirty="0" smtClean="0"/>
          </a:p>
          <a:p>
            <a:pPr marL="514350" indent="-514350">
              <a:buFont typeface="Arial"/>
              <a:buAutoNum type="romanUcPeriod"/>
            </a:pPr>
            <a:endParaRPr lang="sl-SI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sl-SI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1"/>
          <a:stretch/>
        </p:blipFill>
        <p:spPr>
          <a:xfrm>
            <a:off x="8801532" y="2379517"/>
            <a:ext cx="3171825" cy="3134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08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29132" y="0"/>
            <a:ext cx="4864534" cy="883227"/>
          </a:xfrm>
        </p:spPr>
        <p:txBody>
          <a:bodyPr>
            <a:normAutofit/>
          </a:bodyPr>
          <a:lstStyle/>
          <a:p>
            <a:r>
              <a:rPr lang="sl-SI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VOĐENJE PROJEKTA</a:t>
            </a:r>
            <a:endParaRPr lang="sl-SI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484309" y="1336962"/>
            <a:ext cx="10018713" cy="487680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l-SI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Radna grupa pod koordinacijom MDULS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 i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Kabineta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predsednika</a:t>
            </a:r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Vlade</a:t>
            </a:r>
            <a:endParaRPr lang="sl-SI" sz="2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MDULS /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abinet</a:t>
            </a:r>
          </a:p>
          <a:p>
            <a:pPr>
              <a:buFontTx/>
              <a:buChar char="-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Kabinet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predsednika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Vlade</a:t>
            </a:r>
            <a:endParaRPr lang="sl-SI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MDULS / matične knjige i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JP “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Pošta Srbije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vendor</a:t>
            </a:r>
          </a:p>
          <a:p>
            <a:pPr>
              <a:buFontTx/>
              <a:buChar char="-"/>
            </a:pP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Direkcija za e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lektronsku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pravu i S&amp;T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vendor</a:t>
            </a:r>
          </a:p>
          <a:p>
            <a:pPr>
              <a:buFontTx/>
              <a:buChar char="-"/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Ministarstvo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unutra</a:t>
            </a:r>
            <a:r>
              <a:rPr lang="sr-Latn-R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njih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poslova</a:t>
            </a:r>
            <a:endParaRPr lang="sl-SI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Ministarstvo 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zdravlja</a:t>
            </a:r>
            <a:endParaRPr lang="en-US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Ministarstvo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rad, zapošljavanje, socijalna i boračka pitanja</a:t>
            </a:r>
            <a:endParaRPr lang="sl-SI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Centralni registar obaveznog socijalnog osiguranja</a:t>
            </a:r>
          </a:p>
          <a:p>
            <a:pPr>
              <a:buFontTx/>
              <a:buChar char="-"/>
            </a:pP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Republički fond za zdravstveno osiguranje</a:t>
            </a:r>
          </a:p>
          <a:p>
            <a:pPr>
              <a:buFontTx/>
              <a:buChar char="-"/>
            </a:pPr>
            <a:r>
              <a:rPr lang="sl-SI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Republički</a:t>
            </a: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zavod za statistiku</a:t>
            </a:r>
          </a:p>
          <a:p>
            <a:pPr>
              <a:buFontTx/>
              <a:buChar char="-"/>
            </a:pPr>
            <a:r>
              <a:rPr lang="sl-SI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Gradska uprava Grada Beograda / matična služba</a:t>
            </a:r>
          </a:p>
          <a:p>
            <a:pPr>
              <a:buFontTx/>
              <a:buChar char="-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7673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1685" y="435866"/>
            <a:ext cx="3440982" cy="1860524"/>
          </a:xfrm>
        </p:spPr>
        <p:txBody>
          <a:bodyPr>
            <a:noAutofit/>
          </a:bodyPr>
          <a:lstStyle/>
          <a:p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Koje procedure roditelji mogu obaviti u bolnici?</a:t>
            </a:r>
            <a:endParaRPr lang="sr-Latn-R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9704" y="584243"/>
            <a:ext cx="70917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200" b="1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Prijava novorođenčeta kod matičara </a:t>
            </a:r>
            <a:r>
              <a:rPr lang="sr-Latn-RS" sz="22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(izjava roditelja o ličnom imenu deteta, izjava majke o ocu deteta</a:t>
            </a:r>
            <a:r>
              <a:rPr lang="sr-Cyrl-RS" sz="22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*)</a:t>
            </a:r>
            <a:endParaRPr lang="sr-Cyrl-RS" sz="2200" spc="-60" dirty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200" b="1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Prijava prebivališta za bebu</a:t>
            </a:r>
            <a:endParaRPr lang="sr-Cyrl-RS" sz="2200" b="1" spc="-60" dirty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200" b="1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Prijava na zdravstveno osiguranje </a:t>
            </a:r>
            <a:r>
              <a:rPr lang="sr-Latn-RS" sz="22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(izdavanje kartice zdravstvenog osiguranja)</a:t>
            </a:r>
            <a:endParaRPr lang="sr-Cyrl-RS" sz="2200" spc="-60" dirty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4748" y="6488668"/>
            <a:ext cx="7710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6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* </a:t>
            </a:r>
            <a:r>
              <a:rPr lang="sr-Latn-RS" spc="-6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Samo u slučaju kada roditelji nisu u braku i majka želi da navede oca deteta.</a:t>
            </a:r>
            <a:endParaRPr lang="sr-Latn-RS" spc="-6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73426" y="3470190"/>
            <a:ext cx="2857500" cy="138072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 uslovi moraju biti ispunjeni</a:t>
            </a:r>
            <a:r>
              <a:rPr lang="sr-Cyrl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r-Latn-R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9704" y="3251980"/>
            <a:ext cx="709179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2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Roditelji imaju važeći ID dokument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2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Roditelji su potpisali izjavu o saglasnosti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2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Oba roditelja su prisutna prilikom potpisivanja obrazaca (ili samo majka ako nije u braku i ne želi da navede oca deteta)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22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Ukoliko roditelji nisu u braku, neophodno je priznavanje očinstva pred nadležnim organom)</a:t>
            </a:r>
            <a:endParaRPr lang="sr-Cyrl-RS" sz="2200" spc="-60" dirty="0" smtClean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Cyrl-RS" sz="2600" spc="-6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sr-Cyrl-RS" sz="3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068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4334" y="510816"/>
            <a:ext cx="3678383" cy="1629711"/>
          </a:xfrm>
        </p:spPr>
        <p:txBody>
          <a:bodyPr anchor="t">
            <a:normAutofit fontScale="90000"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čemu se roditelji predhodno moraju dogovoriti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/>
              <a:t/>
            </a:r>
            <a:br>
              <a:rPr lang="sr-Cyrl-RS" dirty="0"/>
            </a:br>
            <a:endParaRPr lang="sr-Latn-RS" dirty="0"/>
          </a:p>
        </p:txBody>
      </p:sp>
      <p:sp>
        <p:nvSpPr>
          <p:cNvPr id="5" name="Rectangle 4"/>
          <p:cNvSpPr/>
          <p:nvPr/>
        </p:nvSpPr>
        <p:spPr>
          <a:xfrm>
            <a:off x="5344390" y="693977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sr-Latn-RS" sz="2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ličnom imenu </a:t>
            </a: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deteta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sr-Latn-RS" sz="2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adresi </a:t>
            </a: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koju će dete prijaviti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Preko kog roditelja će prijaviti dete na </a:t>
            </a:r>
            <a:r>
              <a:rPr lang="sr-Latn-RS" sz="22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zdravstveno osiguranje</a:t>
            </a:r>
            <a:endParaRPr lang="sr-Latn-RS" sz="2200" b="1" u="sng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95398" y="3146643"/>
            <a:ext cx="3723411" cy="2059202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Šta se dešava nakon izlaska iz bolnice?</a:t>
            </a:r>
            <a:endParaRPr lang="sr-Latn-R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344390" y="3146643"/>
            <a:ext cx="661554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arabicPeriod"/>
            </a:pP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Roditelji će od Portala eUprava dobijati obaveštenja o statusu predmeta u odgovarajućoj instituciji putem mejla ili sms-a</a:t>
            </a:r>
          </a:p>
          <a:p>
            <a:pPr marL="571500" indent="-571500">
              <a:buFont typeface="+mj-lt"/>
              <a:buAutoNum type="arabicPeriod"/>
            </a:pP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Nakon završenih procedura roditelji mogu na kućnu adresu da dobiju:</a:t>
            </a:r>
          </a:p>
          <a:p>
            <a:endParaRPr lang="sr-Cyrl-RS" sz="2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2" indent="-571500">
              <a:buFont typeface="Wingdings" panose="05000000000000000000" pitchFamily="2" charset="2"/>
              <a:buChar char="ü"/>
            </a:pP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Izvod iz Matične knjige rođenih</a:t>
            </a:r>
          </a:p>
          <a:p>
            <a:pPr marL="571500" lvl="2" indent="-571500">
              <a:buFont typeface="Wingdings" panose="05000000000000000000" pitchFamily="2" charset="2"/>
              <a:buChar char="ü"/>
            </a:pP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Karticu </a:t>
            </a:r>
            <a:r>
              <a:rPr lang="sr-Latn-RS" sz="2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zdravstvenog osiguranja</a:t>
            </a:r>
            <a:endParaRPr lang="sr-Cyrl-RS" sz="22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Cyrl-RS" sz="2600" spc="-6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sr-Cyrl-RS" sz="3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1286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89805" y="0"/>
            <a:ext cx="7678885" cy="883227"/>
          </a:xfrm>
        </p:spPr>
        <p:txBody>
          <a:bodyPr anchor="t">
            <a:normAutofit fontScale="90000"/>
          </a:bodyPr>
          <a:lstStyle/>
          <a:p>
            <a:r>
              <a:rPr lang="sr-Latn-RS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Procedura iz ugla zdravstvenog radnika</a:t>
            </a:r>
            <a:r>
              <a:rPr lang="sr-Latn-R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/>
              <a:t/>
            </a:r>
            <a:br>
              <a:rPr lang="sr-Cyrl-RS" dirty="0"/>
            </a:br>
            <a:endParaRPr lang="sr-Latn-RS" dirty="0"/>
          </a:p>
        </p:txBody>
      </p:sp>
      <p:sp>
        <p:nvSpPr>
          <p:cNvPr id="6" name="TextBox 5"/>
          <p:cNvSpPr txBox="1"/>
          <p:nvPr/>
        </p:nvSpPr>
        <p:spPr>
          <a:xfrm>
            <a:off x="4348594" y="1049481"/>
            <a:ext cx="779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RS" sz="26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Prijavljivanje ovlašćenog lica na Portal eUprava </a:t>
            </a:r>
            <a:r>
              <a:rPr lang="sr-Latn-RS" sz="2600" b="1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kvalifikovanim elektronskim sertifikatom</a:t>
            </a:r>
          </a:p>
          <a:p>
            <a:endParaRPr lang="sr-Cyrl-RS" sz="2600" b="1" spc="-60" dirty="0" smtClean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sr-Latn-RS" sz="26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Popunjavanje </a:t>
            </a:r>
            <a:r>
              <a:rPr lang="sr-Latn-RS" sz="2600" b="1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jedinstvenog elektronskog obrazca </a:t>
            </a:r>
            <a:r>
              <a:rPr lang="sr-Latn-RS" sz="26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koji navodi ovlašćeno lice kroz celokupan proces</a:t>
            </a:r>
          </a:p>
          <a:p>
            <a:endParaRPr lang="sr-Cyrl-RS" sz="2600" spc="-60" dirty="0" smtClean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sr-Latn-RS" sz="2600" b="1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Štampanje odgovarajućih obrazaca </a:t>
            </a:r>
            <a:r>
              <a:rPr lang="sr-Latn-RS" sz="26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koje roditelji potpisuju, čime potvrđuju tačnost unetih podataka</a:t>
            </a:r>
          </a:p>
          <a:p>
            <a:endParaRPr lang="sr-Cyrl-RS" sz="2600" spc="-60" dirty="0" smtClean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sr-Latn-RS" sz="2600" b="1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Ovlašćeno lice elektronski potpisuje </a:t>
            </a:r>
            <a:r>
              <a:rPr lang="sr-Latn-RS" sz="2600" spc="-60" dirty="0" smtClean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elektronksu prijavu rođenja deteta koju više nije moguće menjati</a:t>
            </a:r>
            <a:endParaRPr lang="sr-Cyrl-RS" sz="2600" spc="-60" dirty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sr-Cyrl-RS" sz="2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sr-Cyrl-RS" sz="3600" spc="-6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://i2.cdn.turner.com/money/dam/assets/150116122442-100-best-jobs-hospital-administrator-2-340x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" t="5942" r="-963" b="7868"/>
          <a:stretch/>
        </p:blipFill>
        <p:spPr bwMode="auto">
          <a:xfrm>
            <a:off x="1350817" y="3822343"/>
            <a:ext cx="2795155" cy="184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8194" y="1306344"/>
            <a:ext cx="32004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sz="2600" b="1" dirty="0" smtClean="0">
              <a:solidFill>
                <a:schemeClr val="bg1"/>
              </a:solidFill>
            </a:endParaRPr>
          </a:p>
          <a:p>
            <a:pPr algn="ctr"/>
            <a:r>
              <a:rPr lang="sr-Latn-RS" sz="2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Prijava na Portalu</a:t>
            </a:r>
            <a:endParaRPr lang="sr-Cyrl-RS" sz="26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Latn-RS" sz="2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sr-Cyrl-RS" sz="2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r-Latn-RS" sz="2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sz="2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bolnici</a:t>
            </a:r>
            <a:endParaRPr lang="sr-Latn-RS" sz="26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http://branicevski.okrug.gov.rs/img/e-uprava-log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73" b="30909"/>
          <a:stretch/>
        </p:blipFill>
        <p:spPr bwMode="auto">
          <a:xfrm>
            <a:off x="2034019" y="2276545"/>
            <a:ext cx="1428750" cy="54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4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98611" y="0"/>
            <a:ext cx="2952607" cy="1226127"/>
          </a:xfrm>
        </p:spPr>
        <p:txBody>
          <a:bodyPr>
            <a:normAutofit fontScale="90000"/>
          </a:bodyPr>
          <a:lstStyle/>
          <a:p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 I POSLE </a:t>
            </a:r>
            <a:b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l-SI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PRE </a:t>
            </a:r>
            <a:endParaRPr lang="sl-SI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487776" y="1226127"/>
            <a:ext cx="10181215" cy="554874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Prijava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rođenja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iz bolnice na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papiru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Matičar prepisuje podatke u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matičnu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knjigu</a:t>
            </a:r>
            <a:endParaRPr lang="sl-SI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Roditelji vade venčani list (ako ga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nemaju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kod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kuće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 roditelja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odlaze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kod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matičara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venčanim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listom da odrede ime deteta</a:t>
            </a: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Matičar papirnim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putem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zatraži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MUP-a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dodelu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JMBG-a </a:t>
            </a: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Roditelji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čekaju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upis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vračaju se (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dovoljno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po izvod iz matične knjige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rođenih</a:t>
            </a:r>
            <a:endParaRPr lang="sl-SI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 roditelja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odlaze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policijsku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stanicu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prijave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prebivalište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deteta (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plaća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administrativna taksa 300 RSD) i vade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uverenje</a:t>
            </a:r>
            <a:endParaRPr lang="sl-SI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 kod poslodavca (ili u filijali 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NSZ-a 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 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RFZO-a) 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 izvodom iz MKR i uverenjem o prebivalištu uređuje zdravstveno osiguranje </a:t>
            </a:r>
          </a:p>
          <a:p>
            <a:pPr>
              <a:lnSpc>
                <a:spcPct val="120000"/>
              </a:lnSpc>
            </a:pP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Poslodavac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(ili NSZ ili RFZO)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prijavljuje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dete na zdravstveno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osiguranje</a:t>
            </a:r>
            <a:endParaRPr lang="sl-SI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Poslodavac odlazi po zdravstvenu karticu u filijalu 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RFZO-a 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(plaća se 400 RSD)</a:t>
            </a: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proseku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roditelji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potroše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sati + 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troškovi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puta + 700 RSD takse</a:t>
            </a:r>
          </a:p>
          <a:p>
            <a:pPr>
              <a:lnSpc>
                <a:spcPct val="120000"/>
              </a:lnSpc>
            </a:pP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matičara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strankama,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prepisivanje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matičnu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knjigu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rad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službenika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policijskoj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stanici, rad </a:t>
            </a:r>
            <a:r>
              <a:rPr lang="sl-SI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službenika</a:t>
            </a:r>
            <a:r>
              <a:rPr lang="sl-SI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NSZ i RFZO </a:t>
            </a:r>
          </a:p>
          <a:p>
            <a:pPr marL="0" indent="0">
              <a:buNone/>
            </a:pPr>
            <a:endParaRPr lang="sl-SI" sz="2300" dirty="0" smtClean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2315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98612" y="0"/>
            <a:ext cx="2890261" cy="1309255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 I POSLE </a:t>
            </a:r>
            <a:r>
              <a:rPr lang="sl-SI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l-SI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l-SI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sl-SI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POSLE</a:t>
            </a:r>
            <a:endParaRPr lang="sl-SI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1723301" y="1309255"/>
            <a:ext cx="10309372" cy="56318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Roditelji u bolnici za 10-15 minuta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predaju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podatke</a:t>
            </a:r>
          </a:p>
          <a:p>
            <a:pPr>
              <a:lnSpc>
                <a:spcPct val="120000"/>
              </a:lnSpc>
            </a:pP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Nisu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potrebna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uverenja</a:t>
            </a:r>
            <a:r>
              <a:rPr lang="sl-SI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izvodi</a:t>
            </a: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Roditelji ne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popunjavaju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formulare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ovlašćeno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lice u bolnici podatke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upiše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integralni formular na portalu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eUprava</a:t>
            </a:r>
            <a:r>
              <a:rPr lang="sl-SI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otštampa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popunjeni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formular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roditelji samo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potpisuju</a:t>
            </a:r>
            <a:endParaRPr lang="sl-SI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Podaci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preuzimaju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formular iz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registara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(MKR, MKV, MUP, CROSO)</a:t>
            </a: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Matičar u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opštinskoj/gradskoj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upravi podatke preuzima u svoju aplikaciju i izvrši upis </a:t>
            </a: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JMBG se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zatraži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vrati elektronskim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putem</a:t>
            </a:r>
            <a:endParaRPr lang="sl-SI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Aplikacija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vraća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e-izvod iz matične knjige rođenih na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Portal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eUprava</a:t>
            </a: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Informacioni sistem MUP-a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vrši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prijavu prebivališta </a:t>
            </a: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Informacioni sistem CROSO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vrši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prijavu na osiguranje </a:t>
            </a: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Roditelji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primaju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sms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poruku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 uspešno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završenim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upisima</a:t>
            </a:r>
            <a:endParaRPr lang="sl-SI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Roditelji primaju dokumenta (izvod iz matične knjige,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karticu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zdravstvenog osiguranja) na kućnu adresu</a:t>
            </a:r>
          </a:p>
          <a:p>
            <a:pPr>
              <a:lnSpc>
                <a:spcPct val="120000"/>
              </a:lnSpc>
            </a:pP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sl-SI" sz="1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besplatno</a:t>
            </a:r>
            <a:endParaRPr lang="sl-SI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Dodatno opterećenje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ovlašćena lica u bolnicama: 15 minuta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 </a:t>
            </a:r>
            <a:r>
              <a:rPr lang="sl-SI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detetu</a:t>
            </a:r>
          </a:p>
          <a:p>
            <a:pPr marL="0" indent="0">
              <a:buNone/>
            </a:pPr>
            <a:endParaRPr lang="sl-SI" sz="1600" dirty="0" smtClean="0"/>
          </a:p>
          <a:p>
            <a:endParaRPr lang="sl-SI" sz="1600" dirty="0"/>
          </a:p>
        </p:txBody>
      </p:sp>
    </p:spTree>
    <p:extLst>
      <p:ext uri="{BB962C8B-B14F-4D97-AF65-F5344CB8AC3E}">
        <p14:creationId xmlns:p14="http://schemas.microsoft.com/office/powerpoint/2010/main" val="259218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/>
          <p:cNvSpPr/>
          <p:nvPr/>
        </p:nvSpPr>
        <p:spPr>
          <a:xfrm>
            <a:off x="1350819" y="1943101"/>
            <a:ext cx="4277672" cy="39765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VREME (RODITELJI): </a:t>
            </a:r>
            <a:r>
              <a:rPr lang="sl-SI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SATI 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POPUNJAVANJE FORMULARA, PRIBAVLJANJE IZVODA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TROŠAK: </a:t>
            </a:r>
            <a:r>
              <a:rPr lang="sl-SI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 RSD 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 MATIČARA SA STRANKAMA 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 SA STRANKAMA U POLICIJSKOJ STANICI</a:t>
            </a:r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esna puščica 4"/>
          <p:cNvSpPr/>
          <p:nvPr/>
        </p:nvSpPr>
        <p:spPr>
          <a:xfrm>
            <a:off x="5775654" y="3491345"/>
            <a:ext cx="1505743" cy="1202118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Elipsa 5"/>
          <p:cNvSpPr/>
          <p:nvPr/>
        </p:nvSpPr>
        <p:spPr>
          <a:xfrm>
            <a:off x="7428560" y="1943101"/>
            <a:ext cx="4277673" cy="40538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VREME (RODITELJI): </a:t>
            </a:r>
            <a:r>
              <a:rPr lang="sl-SI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MINUTA 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RODITELJI NE POPUNJAVAJU FORMULARE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POTREBNA JE SAMO LIČNA KARTA 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TROŠAK: </a:t>
            </a:r>
            <a:r>
              <a:rPr lang="sl-SI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 RSD </a:t>
            </a:r>
          </a:p>
          <a:p>
            <a:pPr algn="ctr"/>
            <a:endParaRPr lang="sl-SI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MATIČAR PREUZIMA PODATKE </a:t>
            </a:r>
            <a:r>
              <a:rPr lang="sl-SI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ELEKTRONSKIM PUTEM</a:t>
            </a:r>
          </a:p>
          <a:p>
            <a:pPr algn="ctr"/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l-SI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 RADA SA STRANKAMA KOD MATIČARA I U POLICIJI</a:t>
            </a:r>
            <a:endParaRPr lang="sl-SI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avokotnik 6"/>
          <p:cNvSpPr/>
          <p:nvPr/>
        </p:nvSpPr>
        <p:spPr>
          <a:xfrm>
            <a:off x="1803450" y="618560"/>
            <a:ext cx="3496826" cy="12101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endParaRPr lang="sl-SI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ravokotnik 7"/>
          <p:cNvSpPr/>
          <p:nvPr/>
        </p:nvSpPr>
        <p:spPr>
          <a:xfrm>
            <a:off x="7756775" y="618559"/>
            <a:ext cx="3496826" cy="121015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POSLE</a:t>
            </a:r>
            <a:endParaRPr lang="sl-SI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24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126075" y="259774"/>
            <a:ext cx="2204462" cy="893618"/>
          </a:xfrm>
        </p:spPr>
        <p:txBody>
          <a:bodyPr>
            <a:normAutofit/>
          </a:bodyPr>
          <a:lstStyle/>
          <a:p>
            <a:r>
              <a:rPr lang="sl-SI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TROŠAK </a:t>
            </a:r>
            <a:endParaRPr lang="sl-SI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2102571" y="1153392"/>
            <a:ext cx="4251469" cy="3366655"/>
          </a:xfrm>
          <a:ln>
            <a:solidFill>
              <a:schemeClr val="tx1"/>
            </a:solidFill>
            <a:prstDash val="dashDot"/>
          </a:ln>
        </p:spPr>
        <p:txBody>
          <a:bodyPr/>
          <a:lstStyle/>
          <a:p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softver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(aplikacija na portalu eUprava i nadogradnja centralne aplikacije matičnih knjiga) : </a:t>
            </a:r>
            <a:r>
              <a:rPr lang="sl-SI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cca. 40-45.000 EUR</a:t>
            </a:r>
          </a:p>
          <a:p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Interni resursi u institucijama</a:t>
            </a:r>
          </a:p>
          <a:p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Donacije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hardver </a:t>
            </a:r>
            <a:r>
              <a:rPr lang="sl-SI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opreme</a:t>
            </a:r>
            <a:endParaRPr lang="sl-S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Naslov 1"/>
          <p:cNvSpPr txBox="1">
            <a:spLocks/>
          </p:cNvSpPr>
          <p:nvPr/>
        </p:nvSpPr>
        <p:spPr>
          <a:xfrm>
            <a:off x="8450477" y="259774"/>
            <a:ext cx="2308371" cy="8936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l-SI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UŠTEDA </a:t>
            </a:r>
            <a:endParaRPr lang="sl-SI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značba mesta vsebine 2"/>
          <p:cNvSpPr txBox="1">
            <a:spLocks/>
          </p:cNvSpPr>
          <p:nvPr/>
        </p:nvSpPr>
        <p:spPr>
          <a:xfrm>
            <a:off x="7478862" y="1153391"/>
            <a:ext cx="4251600" cy="3366655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Dot"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sl-SI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sl-SI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sl-SI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roditelje: </a:t>
            </a:r>
            <a:endParaRPr lang="sl-SI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400.000 sati godišnje </a:t>
            </a:r>
            <a:r>
              <a:rPr lang="sl-SI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endParaRPr lang="sl-SI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mil. </a:t>
            </a: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RSD</a:t>
            </a:r>
            <a:endParaRPr lang="sl-SI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l-SI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državu: </a:t>
            </a:r>
            <a:endParaRPr lang="sl-SI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cca</a:t>
            </a:r>
            <a:r>
              <a:rPr lang="sl-SI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15-30.000 </a:t>
            </a:r>
            <a:r>
              <a:rPr lang="sl-SI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sati </a:t>
            </a:r>
            <a:r>
              <a:rPr lang="sl-SI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godišnje</a:t>
            </a:r>
            <a:endParaRPr lang="sl-SI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/>
              <a:buNone/>
            </a:pPr>
            <a:endParaRPr lang="sl-SI" sz="2800" b="1" dirty="0" smtClean="0">
              <a:solidFill>
                <a:srgbClr val="FF0000"/>
              </a:solidFill>
            </a:endParaRPr>
          </a:p>
          <a:p>
            <a:pPr marL="0" indent="0">
              <a:buFont typeface="Arial"/>
              <a:buNone/>
            </a:pPr>
            <a:endParaRPr lang="sl-SI" sz="2800" b="1" dirty="0" smtClean="0">
              <a:solidFill>
                <a:srgbClr val="FF0000"/>
              </a:solidFill>
            </a:endParaRPr>
          </a:p>
          <a:p>
            <a:pPr marL="0" indent="0">
              <a:buFont typeface="Arial"/>
              <a:buNone/>
            </a:pPr>
            <a:endParaRPr lang="sl-SI" sz="2800" b="1" dirty="0" smtClean="0">
              <a:solidFill>
                <a:srgbClr val="FF0000"/>
              </a:solidFill>
            </a:endParaRPr>
          </a:p>
          <a:p>
            <a:pPr marL="0" indent="0">
              <a:buFont typeface="Arial"/>
              <a:buNone/>
            </a:pPr>
            <a:endParaRPr lang="sl-SI" sz="2800" b="1" dirty="0" smtClean="0">
              <a:solidFill>
                <a:srgbClr val="FF0000"/>
              </a:solidFill>
            </a:endParaRPr>
          </a:p>
          <a:p>
            <a:pPr marL="0" indent="0">
              <a:buFont typeface="Arial"/>
              <a:buNone/>
            </a:pPr>
            <a:endParaRPr lang="sl-SI" dirty="0" smtClean="0"/>
          </a:p>
          <a:p>
            <a:pPr marL="0" indent="0">
              <a:buFont typeface="Arial"/>
              <a:buNone/>
            </a:pPr>
            <a:r>
              <a:rPr lang="sl-SI" dirty="0" smtClean="0"/>
              <a:t> </a:t>
            </a:r>
            <a:endParaRPr lang="sl-SI" dirty="0"/>
          </a:p>
        </p:txBody>
      </p:sp>
      <p:pic>
        <p:nvPicPr>
          <p:cNvPr id="6" name="Slika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13917" r="8970" b="16360"/>
          <a:stretch/>
        </p:blipFill>
        <p:spPr>
          <a:xfrm>
            <a:off x="5330537" y="4715962"/>
            <a:ext cx="3307773" cy="2142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530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438" y="1"/>
            <a:ext cx="9603078" cy="1368136"/>
          </a:xfrm>
        </p:spPr>
        <p:txBody>
          <a:bodyPr>
            <a:normAutofit/>
          </a:bodyPr>
          <a:lstStyle/>
          <a:p>
            <a:pPr algn="l"/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Bolnice koje su počele da primenjuju novi sistem elektronske prijave rođenja deteta – od aprila 2016</a:t>
            </a:r>
            <a:endParaRPr lang="sr-Latn-R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67438" y="1368137"/>
            <a:ext cx="10018713" cy="49910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endParaRPr lang="sr-Latn-R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67438" y="1520537"/>
            <a:ext cx="4656718" cy="393815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 zdravlja Janoš Hadži Bačka Topola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Subotica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Kikinda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Pančevo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Vrbas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Klinički centar Kragujevac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Ćuprija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Zdravstveni centar Negotin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Čačak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Kruševac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Leskovac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Ginekološko akušerska klinika Narodni front</a:t>
            </a: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Kliničko bolnički centar Dr Dragiša Mišović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Klinički centar Kragujevac</a:t>
            </a:r>
            <a:endParaRPr 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endParaRPr lang="sr-Latn-R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74465" y="5467349"/>
            <a:ext cx="9603078" cy="1016577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dan </a:t>
            </a:r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.10.2016</a:t>
            </a:r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11276 </a:t>
            </a:r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elektronske prijave</a:t>
            </a:r>
            <a:endParaRPr lang="sr-Latn-R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65345" y="1797628"/>
            <a:ext cx="4979198" cy="338397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Požarevac</a:t>
            </a:r>
            <a:endParaRPr lang="sr-Latn-RS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Loznica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Dr Laza K. Lazarević </a:t>
            </a: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Šabac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Petrovac na Mlavi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Đorđe Joanović Zrenjanin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Valjevo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Zdravstveni centar Aranđelovac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Zdravstveni centar Vranje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Klinički centar Vojvodine Novi Sad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Prijepolje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Dr Aleksa Savić Prokuplje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Zdravstveni centar Surdulica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Pirot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 zdravlja Tutin</a:t>
            </a:r>
          </a:p>
          <a:p>
            <a:pPr marL="342900" indent="-342900" algn="l">
              <a:buFont typeface="+mj-lt"/>
              <a:buAutoNum type="arabicPeriod" startAt="15"/>
            </a:pPr>
            <a:r>
              <a:rPr lang="sr-Latn-R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Opšta bolnica Novi Pazar</a:t>
            </a:r>
          </a:p>
          <a:p>
            <a:pPr marL="342900" indent="-342900" algn="l">
              <a:buFont typeface="+mj-lt"/>
              <a:buAutoNum type="arabicPeriod" startAt="15"/>
            </a:pPr>
            <a:endParaRPr 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+mj-lt"/>
              <a:buAutoNum type="arabicPeriod" startAt="15"/>
            </a:pPr>
            <a:endParaRPr 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+mj-lt"/>
              <a:buAutoNum type="arabicPeriod" startAt="15"/>
            </a:pPr>
            <a:endParaRPr lang="sr-Latn-R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sr-Latn-R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23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 t="6700" r="10607" b="14107"/>
          <a:stretch/>
        </p:blipFill>
        <p:spPr>
          <a:xfrm rot="4978901">
            <a:off x="1652404" y="477732"/>
            <a:ext cx="1880754" cy="14864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5"/>
          <a:stretch/>
        </p:blipFill>
        <p:spPr>
          <a:xfrm rot="691428">
            <a:off x="1224937" y="2892107"/>
            <a:ext cx="1304537" cy="1868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933" y="1220933"/>
            <a:ext cx="2381362" cy="13395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8191">
            <a:off x="3047085" y="4005051"/>
            <a:ext cx="1389648" cy="24704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32" b="16726"/>
          <a:stretch/>
        </p:blipFill>
        <p:spPr>
          <a:xfrm rot="549014">
            <a:off x="9316704" y="465221"/>
            <a:ext cx="2277250" cy="23012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053" y="4387514"/>
            <a:ext cx="3905685" cy="21969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8840">
            <a:off x="6925833" y="298794"/>
            <a:ext cx="1520491" cy="27030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3456">
            <a:off x="5438970" y="3453063"/>
            <a:ext cx="1664870" cy="29597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25435" y="114128"/>
            <a:ext cx="1875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Kragujevac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0475" y="4748281"/>
            <a:ext cx="1875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Kragujevac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28204" y="2523478"/>
            <a:ext cx="1875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Beograd - Narodni front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83550" y="5689583"/>
            <a:ext cx="1875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Beograd - Narodni front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77812" y="6488668"/>
            <a:ext cx="2791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Beograd - Narodni front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36299" y="2925854"/>
            <a:ext cx="1875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Beograd - Dragiša Mišović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00871" y="4018182"/>
            <a:ext cx="274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Beograd - obuka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1900" y="3090893"/>
            <a:ext cx="274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Beograd - obuka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5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12975</TotalTime>
  <Words>982</Words>
  <Application>Microsoft Office PowerPoint</Application>
  <PresentationFormat>Widescreen</PresentationFormat>
  <Paragraphs>185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Times New Roman</vt:lpstr>
      <vt:lpstr>Wingdings</vt:lpstr>
      <vt:lpstr>Parallax</vt:lpstr>
      <vt:lpstr>»SVE NA JEDNOM MESTU«  ZA RODITELJE NOVOROĐENE BEBE</vt:lpstr>
      <vt:lpstr>KONTEKST PROJEKTA</vt:lpstr>
      <vt:lpstr>VOĐENJE PROJEKTA</vt:lpstr>
      <vt:lpstr>Koje procedure roditelji mogu obaviti u bolnici?</vt:lpstr>
      <vt:lpstr>O čemu se roditelji predhodno moraju dogovoriti?  </vt:lpstr>
      <vt:lpstr>Procedura iz ugla zdravstvenog radnika   </vt:lpstr>
      <vt:lpstr>PRE I POSLE  I. PRE </vt:lpstr>
      <vt:lpstr>PRE I POSLE  II. POSLE</vt:lpstr>
      <vt:lpstr>PowerPoint Presentation</vt:lpstr>
      <vt:lpstr>TROŠAK </vt:lpstr>
      <vt:lpstr>Bolnice koje su počele da primenjuju novi sistem elektronske prijave rođenja deteta – od aprila 2016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„SVE NA JEDNOM MESTU“  ZA RODITELJE NOVOROĐENE BEBE</dc:title>
  <dc:creator>Gregor</dc:creator>
  <cp:lastModifiedBy>Korisnik</cp:lastModifiedBy>
  <cp:revision>39</cp:revision>
  <cp:lastPrinted>2016-08-23T12:09:54Z</cp:lastPrinted>
  <dcterms:created xsi:type="dcterms:W3CDTF">2016-06-20T08:33:17Z</dcterms:created>
  <dcterms:modified xsi:type="dcterms:W3CDTF">2016-10-21T10:50:54Z</dcterms:modified>
</cp:coreProperties>
</file>