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  <p:sldId id="265" r:id="rId7"/>
    <p:sldId id="260" r:id="rId8"/>
    <p:sldId id="261" r:id="rId9"/>
    <p:sldId id="262" r:id="rId10"/>
    <p:sldId id="263" r:id="rId11"/>
    <p:sldId id="264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87B"/>
    <a:srgbClr val="308886"/>
    <a:srgbClr val="FFC20E"/>
    <a:srgbClr val="FF9A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>
        <p:scale>
          <a:sx n="90" d="100"/>
          <a:sy n="90" d="100"/>
        </p:scale>
        <p:origin x="-834" y="1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 userDrawn="1"/>
        </p:nvSpPr>
        <p:spPr>
          <a:xfrm>
            <a:off x="1187624" y="4438853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77787B"/>
                </a:solidFill>
                <a:latin typeface="+mn-lt"/>
              </a:rPr>
              <a:t>AUTHOR:</a:t>
            </a:r>
          </a:p>
          <a:p>
            <a:endParaRPr lang="es-ES" sz="1200" dirty="0" smtClean="0">
              <a:solidFill>
                <a:srgbClr val="77787B"/>
              </a:solidFill>
              <a:latin typeface="+mn-lt"/>
            </a:endParaRPr>
          </a:p>
          <a:p>
            <a:r>
              <a:rPr lang="es-ES" sz="1200" dirty="0" smtClean="0">
                <a:solidFill>
                  <a:srgbClr val="77787B"/>
                </a:solidFill>
                <a:latin typeface="+mn-lt"/>
              </a:rPr>
              <a:t>DATE:</a:t>
            </a:r>
            <a:endParaRPr lang="en-US" sz="1200" dirty="0">
              <a:solidFill>
                <a:srgbClr val="77787B"/>
              </a:solidFill>
              <a:latin typeface="+mn-lt"/>
            </a:endParaRPr>
          </a:p>
        </p:txBody>
      </p:sp>
      <p:pic>
        <p:nvPicPr>
          <p:cNvPr id="1027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6" y="3861048"/>
            <a:ext cx="1023049" cy="284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2088" y="2132856"/>
            <a:ext cx="7807896" cy="14700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77787B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 smtClean="0"/>
              <a:t>Title of </a:t>
            </a:r>
            <a:br>
              <a:rPr lang="en-US" dirty="0" smtClean="0"/>
            </a:br>
            <a:r>
              <a:rPr lang="en-US" dirty="0" smtClean="0"/>
              <a:t>the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87624" y="3789040"/>
            <a:ext cx="6192688" cy="57606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7787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7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633" y="399049"/>
            <a:ext cx="7362434" cy="1143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aseline="0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1632" y="1484785"/>
            <a:ext cx="7362435" cy="46805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8006" y="633058"/>
            <a:ext cx="113627" cy="432048"/>
          </a:xfrm>
          <a:prstGeom prst="line">
            <a:avLst/>
          </a:prstGeom>
          <a:ln w="25400">
            <a:solidFill>
              <a:srgbClr val="FFC2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7E7E7E">
                  <a:alpha val="97647"/>
                </a:srgbClr>
              </a:clrFrom>
              <a:clrTo>
                <a:srgbClr val="7E7E7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7" y="4352088"/>
            <a:ext cx="808296" cy="2246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1855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88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2088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6" y="3861048"/>
            <a:ext cx="1023049" cy="284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662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7E7E7E">
                  <a:alpha val="97647"/>
                </a:srgbClr>
              </a:clrFrom>
              <a:clrTo>
                <a:srgbClr val="7E7E7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7" y="4352088"/>
            <a:ext cx="808296" cy="2246996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 userDrawn="1"/>
        </p:nvSpPr>
        <p:spPr>
          <a:xfrm>
            <a:off x="7092280" y="188640"/>
            <a:ext cx="18722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37146"/>
            <a:ext cx="8075240" cy="8671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96122" y="685791"/>
            <a:ext cx="113627" cy="432048"/>
          </a:xfrm>
          <a:prstGeom prst="line">
            <a:avLst/>
          </a:prstGeom>
          <a:ln w="25400">
            <a:solidFill>
              <a:srgbClr val="FFC2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76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7E7E7E">
                  <a:alpha val="97647"/>
                </a:srgbClr>
              </a:clrFrom>
              <a:clrTo>
                <a:srgbClr val="7E7E7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7" y="4352088"/>
            <a:ext cx="808296" cy="224699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48" y="554162"/>
            <a:ext cx="8077051" cy="85010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96122" y="685791"/>
            <a:ext cx="113627" cy="432048"/>
          </a:xfrm>
          <a:prstGeom prst="line">
            <a:avLst/>
          </a:prstGeom>
          <a:ln w="25400">
            <a:solidFill>
              <a:srgbClr val="FFC2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617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08" y="554162"/>
            <a:ext cx="8219256" cy="8501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96122" y="685791"/>
            <a:ext cx="113627" cy="432048"/>
          </a:xfrm>
          <a:prstGeom prst="line">
            <a:avLst/>
          </a:prstGeom>
          <a:ln w="25400">
            <a:solidFill>
              <a:srgbClr val="FFC2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7E7E7E">
                  <a:alpha val="97647"/>
                </a:srgbClr>
              </a:clrFrom>
              <a:clrTo>
                <a:srgbClr val="7E7E7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7" y="4352088"/>
            <a:ext cx="808296" cy="2246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79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7E7E7E">
                  <a:alpha val="97647"/>
                </a:srgbClr>
              </a:clrFrom>
              <a:clrTo>
                <a:srgbClr val="7E7E7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7" y="4352088"/>
            <a:ext cx="808296" cy="2246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960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7E7E7E">
                  <a:alpha val="97647"/>
                </a:srgbClr>
              </a:clrFrom>
              <a:clrTo>
                <a:srgbClr val="7E7E7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7" y="4352088"/>
            <a:ext cx="808296" cy="2246996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 userDrawn="1"/>
        </p:nvSpPr>
        <p:spPr>
          <a:xfrm>
            <a:off x="7092280" y="188640"/>
            <a:ext cx="18722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3008313" cy="933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68760"/>
            <a:ext cx="3008313" cy="48574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3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8D11A-8B78-4544-A021-7AB35A24AEF7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717297" y="4941168"/>
            <a:ext cx="88010" cy="334640"/>
          </a:xfrm>
          <a:prstGeom prst="line">
            <a:avLst/>
          </a:prstGeom>
          <a:ln w="25400">
            <a:solidFill>
              <a:srgbClr val="FFC2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S:\F09005_GOPA-Group\3_Work\33_Work-in-process\Job-21_New_Visual ID\Uploading\Graphic Elements\Key Graphic Elements\The A\yellow\graphic_GCG_keygraphics_A_yellow_transparent.pn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7E7E7E">
                  <a:alpha val="97647"/>
                </a:srgbClr>
              </a:clrFrom>
              <a:clrTo>
                <a:srgbClr val="7E7E7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97" y="4352088"/>
            <a:ext cx="808296" cy="22469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8203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92267"/>
            <a:ext cx="946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8D11A-8B78-4544-A021-7AB35A24AEF7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47664" y="6592267"/>
            <a:ext cx="66967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6592267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B4AB-1F6E-4DDB-8BF3-9F04681DB41E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2" descr="S:\F09005_GOPA-Group\3_Work\33_Work-in-process\Job-21_New_Visual ID\Uploading\Logos\GOPA-Gruppe_Logos und Details\gcg_quer_transp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16" y="332656"/>
            <a:ext cx="1397741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01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rgbClr val="77787B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2"/>
        </a:buBlip>
        <a:defRPr sz="2400" kern="1200">
          <a:solidFill>
            <a:srgbClr val="77787B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C20E"/>
        </a:buClr>
        <a:buFont typeface="Arial" panose="020B0604020202020204" pitchFamily="34" charset="0"/>
        <a:buChar char="–"/>
        <a:defRPr sz="2000" kern="1200">
          <a:solidFill>
            <a:srgbClr val="77787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C20E"/>
        </a:buClr>
        <a:buFont typeface="Arial" panose="020B0604020202020204" pitchFamily="34" charset="0"/>
        <a:buChar char="•"/>
        <a:defRPr sz="1800" kern="1200">
          <a:solidFill>
            <a:srgbClr val="77787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C20E"/>
        </a:buClr>
        <a:buFont typeface="Arial" panose="020B0604020202020204" pitchFamily="34" charset="0"/>
        <a:buChar char="–"/>
        <a:defRPr sz="1600" kern="1200">
          <a:solidFill>
            <a:srgbClr val="77787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C20E"/>
        </a:buClr>
        <a:buFont typeface="Arial" panose="020B0604020202020204" pitchFamily="34" charset="0"/>
        <a:buChar char="»"/>
        <a:defRPr sz="1600" kern="1200">
          <a:solidFill>
            <a:srgbClr val="77787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1412776"/>
            <a:ext cx="6408712" cy="2118097"/>
          </a:xfrm>
        </p:spPr>
        <p:txBody>
          <a:bodyPr>
            <a:normAutofit/>
          </a:bodyPr>
          <a:lstStyle/>
          <a:p>
            <a:r>
              <a:rPr lang="en-US" sz="2200" b="1" dirty="0"/>
              <a:t>Closing </a:t>
            </a:r>
            <a:r>
              <a:rPr lang="en-US" sz="2200" b="1" dirty="0" smtClean="0"/>
              <a:t>conference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1600" b="1" dirty="0" smtClean="0"/>
              <a:t>Strengthening </a:t>
            </a:r>
            <a:r>
              <a:rPr lang="en-US" sz="1600" b="1" dirty="0"/>
              <a:t>the Serbian statistical system by upgrading methodologies and standards and by appliance of good practice (</a:t>
            </a:r>
            <a:r>
              <a:rPr lang="en-US" sz="1600" b="1" dirty="0" smtClean="0"/>
              <a:t>IPA 2012</a:t>
            </a:r>
            <a:r>
              <a:rPr lang="en-US" sz="1400" b="1" dirty="0"/>
              <a:t>)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3284984"/>
            <a:ext cx="7181954" cy="576064"/>
          </a:xfrm>
        </p:spPr>
        <p:txBody>
          <a:bodyPr>
            <a:normAutofit/>
          </a:bodyPr>
          <a:lstStyle/>
          <a:p>
            <a:r>
              <a:rPr lang="en-US" dirty="0" smtClean="0"/>
              <a:t>Successful </a:t>
            </a:r>
            <a:r>
              <a:rPr lang="en-US" dirty="0"/>
              <a:t>cooperation between IPA 2012 national and IPA 2014 regional</a:t>
            </a:r>
          </a:p>
        </p:txBody>
      </p:sp>
      <p:sp>
        <p:nvSpPr>
          <p:cNvPr id="4" name="Text Placeholder 16"/>
          <p:cNvSpPr txBox="1">
            <a:spLocks/>
          </p:cNvSpPr>
          <p:nvPr/>
        </p:nvSpPr>
        <p:spPr>
          <a:xfrm>
            <a:off x="1992103" y="4438487"/>
            <a:ext cx="3938958" cy="35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77787B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n-lt"/>
              </a:rPr>
              <a:t>Hristina </a:t>
            </a:r>
            <a:r>
              <a:rPr lang="en-US" sz="1000" dirty="0"/>
              <a:t>Aleksandrova </a:t>
            </a:r>
            <a:r>
              <a:rPr lang="en-US" sz="1000" dirty="0" smtClean="0"/>
              <a:t> and  Sabine </a:t>
            </a:r>
            <a:r>
              <a:rPr lang="en-US" sz="1000" dirty="0"/>
              <a:t>Lange </a:t>
            </a:r>
            <a:endParaRPr lang="en-US" dirty="0">
              <a:latin typeface="+mn-lt"/>
            </a:endParaRPr>
          </a:p>
        </p:txBody>
      </p:sp>
      <p:sp>
        <p:nvSpPr>
          <p:cNvPr id="5" name="Text Placeholder 19"/>
          <p:cNvSpPr txBox="1">
            <a:spLocks/>
          </p:cNvSpPr>
          <p:nvPr/>
        </p:nvSpPr>
        <p:spPr>
          <a:xfrm>
            <a:off x="1992103" y="4789650"/>
            <a:ext cx="2282774" cy="2888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77787B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+mn-lt"/>
              </a:rPr>
              <a:t>07 December 2017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996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633" y="399049"/>
            <a:ext cx="6044663" cy="1143000"/>
          </a:xfrm>
        </p:spPr>
        <p:txBody>
          <a:bodyPr/>
          <a:lstStyle/>
          <a:p>
            <a:r>
              <a:rPr lang="en-US" b="1" dirty="0"/>
              <a:t>Sustainable </a:t>
            </a:r>
            <a:r>
              <a:rPr lang="en-US" b="1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Contribution </a:t>
            </a:r>
            <a:r>
              <a:rPr lang="en-US" dirty="0"/>
              <a:t>to </a:t>
            </a:r>
            <a:r>
              <a:rPr lang="en-US" dirty="0" err="1"/>
              <a:t>modernisation</a:t>
            </a:r>
            <a:r>
              <a:rPr lang="en-US" dirty="0"/>
              <a:t> of SORS’ </a:t>
            </a:r>
            <a:r>
              <a:rPr lang="en-US" dirty="0" smtClean="0"/>
              <a:t>work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Enhancement  of quality of statistical </a:t>
            </a:r>
            <a:r>
              <a:rPr lang="en-US" dirty="0" smtClean="0"/>
              <a:t>processes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Applied best European practices</a:t>
            </a:r>
          </a:p>
        </p:txBody>
      </p:sp>
    </p:spTree>
    <p:extLst>
      <p:ext uri="{BB962C8B-B14F-4D97-AF65-F5344CB8AC3E}">
        <p14:creationId xmlns:p14="http://schemas.microsoft.com/office/powerpoint/2010/main" val="349092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/>
              <a:t>Strengthening the statistical </a:t>
            </a:r>
            <a:r>
              <a:rPr lang="en-GB" sz="2400" b="1" dirty="0" smtClean="0"/>
              <a:t>network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Building networks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Exchanging </a:t>
            </a:r>
            <a:r>
              <a:rPr lang="en-GB" dirty="0"/>
              <a:t>best practices 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Transferring of know-how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38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Three core </a:t>
            </a:r>
            <a:r>
              <a:rPr lang="en-US" b="1" dirty="0" smtClean="0"/>
              <a:t>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Further </a:t>
            </a:r>
            <a:r>
              <a:rPr lang="en-US" dirty="0"/>
              <a:t>developing SORS information and communication </a:t>
            </a:r>
            <a:r>
              <a:rPr lang="en-US" dirty="0" smtClean="0"/>
              <a:t>system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Upgrading </a:t>
            </a:r>
            <a:r>
              <a:rPr lang="en-US" dirty="0"/>
              <a:t>Serbian national accounts </a:t>
            </a:r>
            <a:r>
              <a:rPr lang="en-US" dirty="0" smtClean="0"/>
              <a:t>system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Progressing </a:t>
            </a:r>
            <a:r>
              <a:rPr lang="en-US" dirty="0"/>
              <a:t>in the field of sustainable development </a:t>
            </a:r>
            <a:r>
              <a:rPr lang="en-US" dirty="0" smtClean="0"/>
              <a:t>indicators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67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Consortium </a:t>
            </a:r>
            <a:r>
              <a:rPr lang="en-US" b="1" dirty="0" smtClean="0"/>
              <a:t>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Well </a:t>
            </a:r>
            <a:r>
              <a:rPr lang="en-US" dirty="0"/>
              <a:t>balanced </a:t>
            </a:r>
            <a:r>
              <a:rPr lang="en-US" dirty="0" smtClean="0"/>
              <a:t>ratio </a:t>
            </a:r>
            <a:r>
              <a:rPr lang="en-US" dirty="0"/>
              <a:t>of knowledge and skills provided by leading European NSIs </a:t>
            </a:r>
            <a:r>
              <a:rPr lang="en-US" dirty="0" smtClean="0"/>
              <a:t>and </a:t>
            </a:r>
            <a:r>
              <a:rPr lang="en-US" dirty="0"/>
              <a:t>private companies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1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Successful coordination of </a:t>
            </a:r>
            <a:r>
              <a:rPr lang="en-US" b="1" dirty="0" smtClean="0"/>
              <a:t>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Optimum </a:t>
            </a:r>
            <a:r>
              <a:rPr lang="en-US" dirty="0"/>
              <a:t>use of existing resources </a:t>
            </a: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Proper management and coordination of activities to support ownership of </a:t>
            </a:r>
            <a:r>
              <a:rPr lang="en-US" dirty="0" smtClean="0"/>
              <a:t>results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Design of </a:t>
            </a:r>
            <a:r>
              <a:rPr lang="en-US" dirty="0"/>
              <a:t>cross-over activities for the benefit of 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66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cross-over </a:t>
            </a:r>
            <a:r>
              <a:rPr lang="en-US" dirty="0" smtClean="0"/>
              <a:t>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/>
              <a:t>Workshop </a:t>
            </a:r>
            <a:r>
              <a:rPr lang="en-US" dirty="0"/>
              <a:t>on international collaboration and metadata system in October </a:t>
            </a:r>
            <a:r>
              <a:rPr lang="en-US" dirty="0" smtClean="0"/>
              <a:t>2017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Discussion on future challenges of metadata systems and forms of </a:t>
            </a:r>
            <a:r>
              <a:rPr lang="en-US" dirty="0" smtClean="0"/>
              <a:t>cooperation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Study visit that </a:t>
            </a:r>
            <a:r>
              <a:rPr lang="en-GB" dirty="0"/>
              <a:t>helped the partner countries in their work on developing a metadata </a:t>
            </a:r>
            <a:r>
              <a:rPr lang="en-GB" dirty="0" smtClean="0"/>
              <a:t>system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9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Advantages of service </a:t>
            </a:r>
            <a:r>
              <a:rPr lang="en-GB" dirty="0" smtClean="0"/>
              <a:t>contracts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 smtClean="0"/>
              <a:t>Flexibility </a:t>
            </a:r>
            <a:r>
              <a:rPr lang="en-GB" dirty="0"/>
              <a:t>in the design of activities and the </a:t>
            </a:r>
            <a:r>
              <a:rPr lang="en-US" dirty="0"/>
              <a:t>formulation and adaptation of realistic work </a:t>
            </a:r>
            <a:r>
              <a:rPr lang="en-US" dirty="0" smtClean="0"/>
              <a:t>plans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GB" dirty="0"/>
              <a:t>Composition of </a:t>
            </a:r>
            <a:r>
              <a:rPr lang="en-GB" dirty="0" smtClean="0"/>
              <a:t>a consortium with NSIs and private companies is </a:t>
            </a:r>
            <a:r>
              <a:rPr lang="en-GB" dirty="0"/>
              <a:t>beneficial for the choice of experts and ensures high-quality management </a:t>
            </a:r>
            <a:r>
              <a:rPr lang="en-GB" dirty="0" smtClean="0"/>
              <a:t>arrangements</a:t>
            </a: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lvl="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7962"/>
            <a:ext cx="7920880" cy="1362075"/>
          </a:xfrm>
        </p:spPr>
        <p:txBody>
          <a:bodyPr>
            <a:normAutofit/>
          </a:bodyPr>
          <a:lstStyle/>
          <a:p>
            <a:r>
              <a:rPr lang="de-DE" sz="3600" dirty="0" err="1" smtClean="0"/>
              <a:t>Thank</a:t>
            </a:r>
            <a:r>
              <a:rPr lang="de-DE" sz="3600" dirty="0" smtClean="0"/>
              <a:t> </a:t>
            </a:r>
            <a:r>
              <a:rPr lang="de-DE" sz="3600" dirty="0" err="1" smtClean="0"/>
              <a:t>you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> </a:t>
            </a:r>
            <a:r>
              <a:rPr lang="de-DE" sz="3600" dirty="0" err="1" smtClean="0"/>
              <a:t>your</a:t>
            </a:r>
            <a:r>
              <a:rPr lang="de-DE" sz="3600" dirty="0" smtClean="0"/>
              <a:t> </a:t>
            </a:r>
            <a:r>
              <a:rPr lang="de-DE" sz="3600" dirty="0" err="1" smtClean="0"/>
              <a:t>attention</a:t>
            </a:r>
            <a:r>
              <a:rPr lang="de-DE" sz="3600" dirty="0" smtClean="0"/>
              <a:t> !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514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OPA_Group">
      <a:dk1>
        <a:sysClr val="windowText" lastClr="000000"/>
      </a:dk1>
      <a:lt1>
        <a:sysClr val="window" lastClr="FFFFFF"/>
      </a:lt1>
      <a:dk2>
        <a:srgbClr val="033C5A"/>
      </a:dk2>
      <a:lt2>
        <a:srgbClr val="EEECE1"/>
      </a:lt2>
      <a:accent1>
        <a:srgbClr val="FFC20E"/>
      </a:accent1>
      <a:accent2>
        <a:srgbClr val="77787B"/>
      </a:accent2>
      <a:accent3>
        <a:srgbClr val="9AC048"/>
      </a:accent3>
      <a:accent4>
        <a:srgbClr val="7F7CA9"/>
      </a:accent4>
      <a:accent5>
        <a:srgbClr val="16A6A9"/>
      </a:accent5>
      <a:accent6>
        <a:srgbClr val="E5642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1A956DA23DAA48B2A9451B269DD963" ma:contentTypeVersion="0" ma:contentTypeDescription="Create a new document." ma:contentTypeScope="" ma:versionID="15e3f8c30b840b7c43079990837a505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6e0e3112098b4d1518554ee266199a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D80373-6977-4C07-ABFF-706E3E1347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1FEC22-A868-465D-AF9D-1CDDA0FF9BBD}">
  <ds:schemaRefs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F019319-0228-48B7-922B-6A6413DBB4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Office PowerPoint</Application>
  <PresentationFormat>On-screen Show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Closing conference  Strengthening the Serbian statistical system by upgrading methodologies and standards and by appliance of good practice (IPA 2012)  </vt:lpstr>
      <vt:lpstr>Sustainable results</vt:lpstr>
      <vt:lpstr>Strengthening the statistical network</vt:lpstr>
      <vt:lpstr>Three core fields</vt:lpstr>
      <vt:lpstr>Consortium composition</vt:lpstr>
      <vt:lpstr>Successful coordination of projects</vt:lpstr>
      <vt:lpstr>Example of cross-over activities</vt:lpstr>
      <vt:lpstr>Advantages of service contracts</vt:lpstr>
      <vt:lpstr>Thank you for your attention !</vt:lpstr>
    </vt:vector>
  </TitlesOfParts>
  <Company>GCG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Borras, Telm</dc:creator>
  <cp:lastModifiedBy>Aleksandrova, Hristina</cp:lastModifiedBy>
  <cp:revision>38</cp:revision>
  <dcterms:created xsi:type="dcterms:W3CDTF">2016-02-22T09:58:42Z</dcterms:created>
  <dcterms:modified xsi:type="dcterms:W3CDTF">2017-12-04T12:24:56Z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0x010100C41A956DA23DAA48B2A9451B269DD963</vt:lpwstr>
  </property>
</Properties>
</file>