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61" r:id="rId3"/>
    <p:sldId id="262" r:id="rId4"/>
    <p:sldId id="274" r:id="rId5"/>
    <p:sldId id="259" r:id="rId6"/>
    <p:sldId id="258" r:id="rId7"/>
    <p:sldId id="260" r:id="rId8"/>
    <p:sldId id="263" r:id="rId9"/>
    <p:sldId id="265" r:id="rId10"/>
    <p:sldId id="275" r:id="rId11"/>
    <p:sldId id="279" r:id="rId12"/>
    <p:sldId id="266" r:id="rId13"/>
    <p:sldId id="267" r:id="rId14"/>
    <p:sldId id="268" r:id="rId15"/>
    <p:sldId id="269" r:id="rId16"/>
    <p:sldId id="270" r:id="rId17"/>
    <p:sldId id="271" r:id="rId18"/>
    <p:sldId id="277" r:id="rId19"/>
    <p:sldId id="278" r:id="rId2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ektorns" initials="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615" autoAdjust="0"/>
    <p:restoredTop sz="86399" autoAdjust="0"/>
  </p:normalViewPr>
  <p:slideViewPr>
    <p:cSldViewPr>
      <p:cViewPr varScale="1">
        <p:scale>
          <a:sx n="99" d="100"/>
          <a:sy n="99" d="100"/>
        </p:scale>
        <p:origin x="1566" y="90"/>
      </p:cViewPr>
      <p:guideLst>
        <p:guide orient="horz" pos="2160"/>
        <p:guide pos="2880"/>
      </p:guideLst>
    </p:cSldViewPr>
  </p:slideViewPr>
  <p:outlineViewPr>
    <p:cViewPr>
      <p:scale>
        <a:sx n="33" d="100"/>
        <a:sy n="33" d="100"/>
      </p:scale>
      <p:origin x="10" y="615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smtClean="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C34140F-C246-42DB-B323-A144FD252748}" type="datetimeFigureOut">
              <a:rPr lang="en-US"/>
              <a:pPr>
                <a:defRPr/>
              </a:pPr>
              <a:t>12/4/2017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smtClean="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B2944ECC-936A-43B0-8B75-1536409CA50A}" type="slidenum">
              <a:rPr lang="en-US"/>
              <a:pPr>
                <a:defRPr/>
              </a:pPr>
              <a:t>‹#›</a:t>
            </a:fld>
            <a:endParaRPr lang="en-US"/>
          </a:p>
        </p:txBody>
      </p:sp>
    </p:spTree>
    <p:extLst>
      <p:ext uri="{BB962C8B-B14F-4D97-AF65-F5344CB8AC3E}">
        <p14:creationId xmlns:p14="http://schemas.microsoft.com/office/powerpoint/2010/main" val="36050247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Image Placeholder 1"/>
          <p:cNvSpPr>
            <a:spLocks noGrp="1" noRot="1" noChangeAspect="1" noTextEdit="1"/>
          </p:cNvSpPr>
          <p:nvPr>
            <p:ph type="sldImg"/>
          </p:nvPr>
        </p:nvSpPr>
        <p:spPr bwMode="auto">
          <a:noFill/>
          <a:ln>
            <a:solidFill>
              <a:srgbClr val="000000"/>
            </a:solidFill>
            <a:miter lim="800000"/>
            <a:headEnd/>
            <a:tailEnd/>
          </a:ln>
        </p:spPr>
      </p:sp>
      <p:sp>
        <p:nvSpPr>
          <p:cNvPr id="51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sr-Latn-CS" dirty="0"/>
          </a:p>
        </p:txBody>
      </p:sp>
      <p:sp>
        <p:nvSpPr>
          <p:cNvPr id="51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4FA18053-41C4-4E79-AF90-53904D67A3B9}" type="slidenum">
              <a:rPr lang="en-US"/>
              <a:pPr fontAlgn="base">
                <a:spcBef>
                  <a:spcPct val="0"/>
                </a:spcBef>
                <a:spcAft>
                  <a:spcPct val="0"/>
                </a:spcAft>
              </a:pPr>
              <a:t>1</a:t>
            </a:fld>
            <a:endParaRPr lang="en-US"/>
          </a:p>
        </p:txBody>
      </p:sp>
    </p:spTree>
    <p:extLst>
      <p:ext uri="{BB962C8B-B14F-4D97-AF65-F5344CB8AC3E}">
        <p14:creationId xmlns:p14="http://schemas.microsoft.com/office/powerpoint/2010/main" val="10457626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sr-Latn-RS" dirty="0"/>
          </a:p>
        </p:txBody>
      </p:sp>
      <p:sp>
        <p:nvSpPr>
          <p:cNvPr id="4" name="Slide Number Placeholder 3"/>
          <p:cNvSpPr>
            <a:spLocks noGrp="1"/>
          </p:cNvSpPr>
          <p:nvPr>
            <p:ph type="sldNum" sz="quarter" idx="10"/>
          </p:nvPr>
        </p:nvSpPr>
        <p:spPr/>
        <p:txBody>
          <a:bodyPr/>
          <a:lstStyle/>
          <a:p>
            <a:pPr>
              <a:defRPr/>
            </a:pPr>
            <a:fld id="{B2944ECC-936A-43B0-8B75-1536409CA50A}" type="slidenum">
              <a:rPr lang="en-US" smtClean="0"/>
              <a:pPr>
                <a:defRPr/>
              </a:pPr>
              <a:t>2</a:t>
            </a:fld>
            <a:endParaRPr lang="en-US"/>
          </a:p>
        </p:txBody>
      </p:sp>
    </p:spTree>
    <p:extLst>
      <p:ext uri="{BB962C8B-B14F-4D97-AF65-F5344CB8AC3E}">
        <p14:creationId xmlns:p14="http://schemas.microsoft.com/office/powerpoint/2010/main" val="3012525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784180A-3F00-4436-92B8-BDB9B7AAFF49}"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5771976-DCE0-48C6-BCF2-85FC43A4247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980216"/>
            <a:ext cx="7391400" cy="838200"/>
          </a:xfrm>
        </p:spPr>
        <p:txBody>
          <a:bodyPr/>
          <a:lstStyle>
            <a:lvl1pPr>
              <a:defRPr sz="3000"/>
            </a:lvl1pPr>
          </a:lstStyle>
          <a:p>
            <a:r>
              <a:rPr lang="en-US" dirty="0"/>
              <a:t>Click to edit Master title style</a:t>
            </a:r>
          </a:p>
        </p:txBody>
      </p:sp>
      <p:sp>
        <p:nvSpPr>
          <p:cNvPr id="3" name="Content Placeholder 2"/>
          <p:cNvSpPr>
            <a:spLocks noGrp="1"/>
          </p:cNvSpPr>
          <p:nvPr>
            <p:ph idx="1"/>
          </p:nvPr>
        </p:nvSpPr>
        <p:spPr>
          <a:xfrm>
            <a:off x="914400" y="2057401"/>
            <a:ext cx="7391400" cy="4038600"/>
          </a:xfrm>
        </p:spPr>
        <p:txBody>
          <a:bodyPr/>
          <a:lstStyle>
            <a:lvl1pPr>
              <a:defRPr sz="2600"/>
            </a:lvl1pPr>
            <a:lvl2pPr>
              <a:defRPr sz="2200"/>
            </a:lvl2pPr>
            <a:lvl3pPr>
              <a:defRPr sz="18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DF231057-78EE-4EFE-AEB5-498B0D35E0AC}"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370B0F9-3B67-4A64-85B7-4F5D08F75E7B}"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399" y="4406900"/>
            <a:ext cx="7315201" cy="1281953"/>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14399" y="2971800"/>
            <a:ext cx="7315201" cy="137160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43394D45-D736-43D8-A955-FD4C27A195BF}"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45EA004-68EB-4D1E-B416-F69869080D72}"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7391400" cy="914400"/>
          </a:xfrm>
        </p:spPr>
        <p:txBody>
          <a:bodyPr/>
          <a:lstStyle>
            <a:lvl1pPr>
              <a:defRPr sz="3000"/>
            </a:lvl1pPr>
          </a:lstStyle>
          <a:p>
            <a:r>
              <a:rPr lang="en-US" dirty="0"/>
              <a:t>Click to edit Master title style</a:t>
            </a:r>
          </a:p>
        </p:txBody>
      </p:sp>
      <p:sp>
        <p:nvSpPr>
          <p:cNvPr id="3" name="Content Placeholder 2"/>
          <p:cNvSpPr>
            <a:spLocks noGrp="1"/>
          </p:cNvSpPr>
          <p:nvPr>
            <p:ph sz="half" idx="1" hasCustomPrompt="1"/>
          </p:nvPr>
        </p:nvSpPr>
        <p:spPr>
          <a:xfrm>
            <a:off x="914400" y="1981201"/>
            <a:ext cx="3581400" cy="40386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hasCustomPrompt="1"/>
          </p:nvPr>
        </p:nvSpPr>
        <p:spPr>
          <a:xfrm>
            <a:off x="4648200" y="1981201"/>
            <a:ext cx="3657600" cy="4038600"/>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p:txBody>
          <a:bodyPr/>
          <a:lstStyle>
            <a:lvl1pPr>
              <a:defRPr/>
            </a:lvl1pPr>
          </a:lstStyle>
          <a:p>
            <a:pPr>
              <a:defRPr/>
            </a:pPr>
            <a:fld id="{A90F9F7A-6313-49FF-B15F-1E64A0BF69CB}" type="datetimeFigureOut">
              <a:rPr lang="en-US"/>
              <a:pPr>
                <a:defRPr/>
              </a:pPr>
              <a:t>12/4/2017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30C96E7-9CC2-41A6-8EB9-9280C1D732AF}"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15200" cy="792164"/>
          </a:xfrm>
        </p:spPr>
        <p:txBody>
          <a:bodyPr/>
          <a:lstStyle>
            <a:lvl1pPr>
              <a:defRPr sz="3000"/>
            </a:lvl1pPr>
          </a:lstStyle>
          <a:p>
            <a:r>
              <a:rPr lang="en-US" dirty="0"/>
              <a:t>Click to edit Master title style</a:t>
            </a:r>
          </a:p>
        </p:txBody>
      </p:sp>
      <p:sp>
        <p:nvSpPr>
          <p:cNvPr id="3" name="Text Placeholder 2"/>
          <p:cNvSpPr>
            <a:spLocks noGrp="1"/>
          </p:cNvSpPr>
          <p:nvPr>
            <p:ph type="body" idx="1"/>
          </p:nvPr>
        </p:nvSpPr>
        <p:spPr>
          <a:xfrm>
            <a:off x="914400" y="1754188"/>
            <a:ext cx="3582988" cy="714375"/>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914400" y="2592386"/>
            <a:ext cx="3582988" cy="3427414"/>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45025" y="1754188"/>
            <a:ext cx="3584575" cy="714374"/>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45025" y="2592386"/>
            <a:ext cx="3584575" cy="3427414"/>
          </a:xfrm>
        </p:spPr>
        <p:txBody>
          <a:bodyPr/>
          <a:lstStyle>
            <a:lvl1pPr>
              <a:defRPr sz="2000"/>
            </a:lvl1pPr>
            <a:lvl2pPr>
              <a:defRPr sz="18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3"/>
          <p:cNvSpPr>
            <a:spLocks noGrp="1"/>
          </p:cNvSpPr>
          <p:nvPr>
            <p:ph type="dt" sz="half" idx="10"/>
          </p:nvPr>
        </p:nvSpPr>
        <p:spPr/>
        <p:txBody>
          <a:bodyPr/>
          <a:lstStyle>
            <a:lvl1pPr>
              <a:defRPr/>
            </a:lvl1pPr>
          </a:lstStyle>
          <a:p>
            <a:pPr>
              <a:defRPr/>
            </a:pPr>
            <a:fld id="{55AA070C-6277-4A1E-A2B6-DCCEB70BB710}" type="datetimeFigureOut">
              <a:rPr lang="en-US"/>
              <a:pPr>
                <a:defRPr/>
              </a:pPr>
              <a:t>12/4/2017</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4C0CB2B6-C4EB-472E-8C03-8B6A6F312538}"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838200"/>
            <a:ext cx="7391400" cy="1143000"/>
          </a:xfrm>
        </p:spPr>
        <p:txBody>
          <a:bodyPr/>
          <a:lstStyle>
            <a:lvl1pPr>
              <a:defRPr sz="3000"/>
            </a:lvl1pPr>
          </a:lstStyle>
          <a:p>
            <a:r>
              <a:rPr lang="en-US" dirty="0"/>
              <a:t>Click to edit Master title style</a:t>
            </a:r>
          </a:p>
        </p:txBody>
      </p:sp>
      <p:sp>
        <p:nvSpPr>
          <p:cNvPr id="3" name="Date Placeholder 3"/>
          <p:cNvSpPr>
            <a:spLocks noGrp="1"/>
          </p:cNvSpPr>
          <p:nvPr>
            <p:ph type="dt" sz="half" idx="10"/>
          </p:nvPr>
        </p:nvSpPr>
        <p:spPr/>
        <p:txBody>
          <a:bodyPr/>
          <a:lstStyle>
            <a:lvl1pPr>
              <a:defRPr/>
            </a:lvl1pPr>
          </a:lstStyle>
          <a:p>
            <a:pPr>
              <a:defRPr/>
            </a:pPr>
            <a:fld id="{9F92A1BD-0DBD-48F0-A6E2-E1511E13DFF7}" type="datetimeFigureOut">
              <a:rPr lang="en-US"/>
              <a:pPr>
                <a:defRPr/>
              </a:pPr>
              <a:t>12/4/2017</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9DD9DBD-00C2-4CB4-B2DE-A96F4BE4B0BB}"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E357CD1-89EB-4369-8C82-DC405D8C90CD}" type="datetimeFigureOut">
              <a:rPr lang="en-US"/>
              <a:pPr>
                <a:defRPr/>
              </a:pPr>
              <a:t>12/4/2017</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F45D55E9-AA92-4346-BBA6-2FD926EACA2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914400"/>
            <a:ext cx="2551113" cy="857249"/>
          </a:xfrm>
        </p:spPr>
        <p:txBody>
          <a:bodyPr anchor="b"/>
          <a:lstStyle>
            <a:lvl1pPr algn="l">
              <a:defRPr sz="2000" b="1"/>
            </a:lvl1pPr>
          </a:lstStyle>
          <a:p>
            <a:r>
              <a:rPr lang="en-US" dirty="0"/>
              <a:t>Click to edit Master title style</a:t>
            </a:r>
          </a:p>
        </p:txBody>
      </p:sp>
      <p:sp>
        <p:nvSpPr>
          <p:cNvPr id="3" name="Content Placeholder 2"/>
          <p:cNvSpPr>
            <a:spLocks noGrp="1"/>
          </p:cNvSpPr>
          <p:nvPr>
            <p:ph idx="1"/>
          </p:nvPr>
        </p:nvSpPr>
        <p:spPr>
          <a:xfrm>
            <a:off x="3575050" y="914401"/>
            <a:ext cx="4730750" cy="5105400"/>
          </a:xfrm>
        </p:spPr>
        <p:txBody>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914400" y="1828800"/>
            <a:ext cx="2551113" cy="419100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3"/>
          <p:cNvSpPr>
            <a:spLocks noGrp="1"/>
          </p:cNvSpPr>
          <p:nvPr>
            <p:ph type="dt" sz="half" idx="10"/>
          </p:nvPr>
        </p:nvSpPr>
        <p:spPr/>
        <p:txBody>
          <a:bodyPr/>
          <a:lstStyle>
            <a:lvl1pPr>
              <a:defRPr/>
            </a:lvl1pPr>
          </a:lstStyle>
          <a:p>
            <a:pPr>
              <a:defRPr/>
            </a:pPr>
            <a:fld id="{D5F0482B-B1C6-4C23-ACE1-9CBC62EDAED0}" type="datetimeFigureOut">
              <a:rPr lang="en-US"/>
              <a:pPr>
                <a:defRPr/>
              </a:pPr>
              <a:t>12/4/2017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C918ECE-76DA-4656-88C3-60A79EB01B3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838199"/>
            <a:ext cx="5486400" cy="388937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6524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D50F4CA6-64F6-4FBE-8C7D-D37380BA9897}" type="datetimeFigureOut">
              <a:rPr lang="en-US"/>
              <a:pPr>
                <a:defRPr/>
              </a:pPr>
              <a:t>12/4/2017</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31CFF16-6667-4CA3-B45F-CE7C26D2CD82}"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990600" y="914400"/>
            <a:ext cx="7315200" cy="1036638"/>
          </a:xfrm>
        </p:spPr>
        <p:txBody>
          <a:bodyPr/>
          <a:lstStyle>
            <a:lvl1pPr>
              <a:defRPr sz="3000"/>
            </a:lvl1pPr>
          </a:lstStyle>
          <a:p>
            <a:r>
              <a:rPr lang="en-US" dirty="0"/>
              <a:t>Click to edit Master title style</a:t>
            </a:r>
          </a:p>
        </p:txBody>
      </p:sp>
      <p:sp>
        <p:nvSpPr>
          <p:cNvPr id="3" name="Vertical Text Placeholder 2"/>
          <p:cNvSpPr>
            <a:spLocks noGrp="1"/>
          </p:cNvSpPr>
          <p:nvPr>
            <p:ph type="body" orient="vert" idx="1"/>
          </p:nvPr>
        </p:nvSpPr>
        <p:spPr>
          <a:xfrm>
            <a:off x="990600" y="2057399"/>
            <a:ext cx="7315200" cy="3962401"/>
          </a:xfrm>
        </p:spPr>
        <p:txBody>
          <a:bodyPr vert="eaVert"/>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C7BD86E4-624E-46D8-85DA-D1A0A05441EA}"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6891690-205C-4042-BA64-AA0530C3CD9E}"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399" y="838201"/>
            <a:ext cx="1472013" cy="5181600"/>
          </a:xfrm>
        </p:spPr>
        <p:txBody>
          <a:bodyPr vert="eaVert"/>
          <a:lstStyle>
            <a:lvl1pPr>
              <a:defRPr sz="3000"/>
            </a:lvl1pPr>
          </a:lstStyle>
          <a:p>
            <a:r>
              <a:rPr lang="en-US" dirty="0"/>
              <a:t>Click to edit Master title style</a:t>
            </a:r>
          </a:p>
        </p:txBody>
      </p:sp>
      <p:sp>
        <p:nvSpPr>
          <p:cNvPr id="3" name="Vertical Text Placeholder 2"/>
          <p:cNvSpPr>
            <a:spLocks noGrp="1"/>
          </p:cNvSpPr>
          <p:nvPr>
            <p:ph type="body" orient="vert" idx="1"/>
          </p:nvPr>
        </p:nvSpPr>
        <p:spPr>
          <a:xfrm>
            <a:off x="990600" y="838201"/>
            <a:ext cx="5486400" cy="5181600"/>
          </a:xfrm>
        </p:spPr>
        <p:txBody>
          <a:bodyPr vert="eaVert"/>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vl1pPr>
          </a:lstStyle>
          <a:p>
            <a:pPr>
              <a:defRPr/>
            </a:pPr>
            <a:fld id="{47BAD432-29EA-4170-82D4-CE2E7108C44F}" type="datetimeFigureOut">
              <a:rPr lang="en-US"/>
              <a:pPr>
                <a:defRPr/>
              </a:pPr>
              <a:t>12/4/2017</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E9C55F3-88ED-4321-95E4-A66F7124C8E7}"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975360" y="990600"/>
            <a:ext cx="725424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975360" y="2514600"/>
            <a:ext cx="7254240" cy="336012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8E96F95A-6A41-4ED4-B2BC-0AADAF3ECC42}" type="datetimeFigureOut">
              <a:rPr lang="en-US"/>
              <a:pPr>
                <a:defRPr/>
              </a:pPr>
              <a:t>12/4/2017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B12DAA0E-9C16-4F8F-B9AE-18DEB2D57FD2}"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beta.stat.gov.rs/"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cstate="print">
            <a:lum/>
          </a:blip>
          <a:srcRect/>
          <a:stretch>
            <a:fillRect/>
          </a:stretch>
        </a:blipFill>
        <a:effectLst/>
      </p:bgPr>
    </p:bg>
    <p:spTree>
      <p:nvGrpSpPr>
        <p:cNvPr id="1" name=""/>
        <p:cNvGrpSpPr/>
        <p:nvPr/>
      </p:nvGrpSpPr>
      <p:grpSpPr>
        <a:xfrm>
          <a:off x="0" y="0"/>
          <a:ext cx="0" cy="0"/>
          <a:chOff x="0" y="0"/>
          <a:chExt cx="0" cy="0"/>
        </a:xfrm>
      </p:grpSpPr>
      <p:sp>
        <p:nvSpPr>
          <p:cNvPr id="2050" name="Title 1"/>
          <p:cNvSpPr>
            <a:spLocks noGrp="1"/>
          </p:cNvSpPr>
          <p:nvPr>
            <p:ph type="ctrTitle"/>
          </p:nvPr>
        </p:nvSpPr>
        <p:spPr>
          <a:xfrm>
            <a:off x="381000" y="1524000"/>
            <a:ext cx="8001000" cy="3352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en-GB" dirty="0">
                <a:solidFill>
                  <a:schemeClr val="bg1"/>
                </a:solidFill>
              </a:rPr>
              <a:t>Component</a:t>
            </a:r>
            <a:r>
              <a:rPr lang="en-GB" baseline="0" dirty="0">
                <a:solidFill>
                  <a:schemeClr val="bg1"/>
                </a:solidFill>
              </a:rPr>
              <a:t> </a:t>
            </a:r>
            <a:r>
              <a:rPr lang="ru-RU" dirty="0">
                <a:solidFill>
                  <a:schemeClr val="bg1"/>
                </a:solidFill>
              </a:rPr>
              <a:t> 1</a:t>
            </a:r>
            <a:r>
              <a:rPr lang="en-US" dirty="0">
                <a:solidFill>
                  <a:schemeClr val="bg1"/>
                </a:solidFill>
              </a:rPr>
              <a:t/>
            </a:r>
            <a:br>
              <a:rPr lang="en-US" dirty="0">
                <a:solidFill>
                  <a:schemeClr val="bg1"/>
                </a:solidFill>
              </a:rPr>
            </a:br>
            <a:r>
              <a:rPr lang="en-US" dirty="0">
                <a:solidFill>
                  <a:schemeClr val="bg1"/>
                </a:solidFill>
              </a:rPr>
              <a:t>– Upgrade the ICT system –</a:t>
            </a:r>
            <a:r>
              <a:rPr lang="sr-Cyrl-RS" dirty="0">
                <a:solidFill>
                  <a:schemeClr val="bg1"/>
                </a:solidFill>
              </a:rPr>
              <a:t/>
            </a:r>
            <a:br>
              <a:rPr lang="sr-Cyrl-RS" dirty="0">
                <a:solidFill>
                  <a:schemeClr val="bg1"/>
                </a:solidFill>
              </a:rPr>
            </a:br>
            <a:r>
              <a:rPr lang="sr-Cyrl-RS" dirty="0">
                <a:solidFill>
                  <a:schemeClr val="bg1"/>
                </a:solidFill>
              </a:rPr>
              <a:t/>
            </a:r>
            <a:br>
              <a:rPr lang="sr-Cyrl-RS" dirty="0">
                <a:solidFill>
                  <a:schemeClr val="bg1"/>
                </a:solidFill>
              </a:rPr>
            </a:br>
            <a:r>
              <a:rPr lang="sr-Cyrl-RS" dirty="0">
                <a:solidFill>
                  <a:schemeClr val="bg1"/>
                </a:solidFill>
              </a:rPr>
              <a:t/>
            </a:r>
            <a:br>
              <a:rPr lang="sr-Cyrl-RS" dirty="0">
                <a:solidFill>
                  <a:schemeClr val="bg1"/>
                </a:solidFill>
              </a:rPr>
            </a:br>
            <a:r>
              <a:rPr lang="en-GB" sz="2400" dirty="0">
                <a:solidFill>
                  <a:schemeClr val="bg1"/>
                </a:solidFill>
              </a:rPr>
              <a:t>Belgrade</a:t>
            </a:r>
            <a:r>
              <a:rPr lang="sr-Cyrl-RS" sz="2400" dirty="0">
                <a:solidFill>
                  <a:schemeClr val="bg1"/>
                </a:solidFill>
              </a:rPr>
              <a:t>, </a:t>
            </a:r>
            <a:r>
              <a:rPr lang="sr-Cyrl-RS" sz="2400" dirty="0">
                <a:solidFill>
                  <a:schemeClr val="bg1"/>
                </a:solidFill>
              </a:rPr>
              <a:t>5</a:t>
            </a:r>
            <a:r>
              <a:rPr lang="en-GB" sz="2400" dirty="0">
                <a:solidFill>
                  <a:schemeClr val="bg1"/>
                </a:solidFill>
              </a:rPr>
              <a:t> December</a:t>
            </a:r>
            <a:r>
              <a:rPr lang="sr-Cyrl-RS" sz="2400" dirty="0">
                <a:solidFill>
                  <a:schemeClr val="bg1"/>
                </a:solidFill>
              </a:rPr>
              <a:t> 2017</a:t>
            </a:r>
            <a:endParaRPr lang="en-US" sz="24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endParaRPr lang="en-US" dirty="0"/>
          </a:p>
        </p:txBody>
      </p:sp>
      <p:sp>
        <p:nvSpPr>
          <p:cNvPr id="3" name="Content Placeholder 2"/>
          <p:cNvSpPr>
            <a:spLocks noGrp="1"/>
          </p:cNvSpPr>
          <p:nvPr>
            <p:ph idx="1"/>
          </p:nvPr>
        </p:nvSpPr>
        <p:spPr/>
        <p:txBody>
          <a:bodyPr/>
          <a:lstStyle/>
          <a:p>
            <a:endParaRPr lang="ru-RU" sz="2200" b="1" dirty="0"/>
          </a:p>
          <a:p>
            <a:r>
              <a:rPr lang="en-GB" sz="2200" b="1" dirty="0"/>
              <a:t>Mission of the official statistics</a:t>
            </a:r>
            <a:r>
              <a:rPr lang="ru-RU" sz="2200" dirty="0"/>
              <a:t>  </a:t>
            </a:r>
          </a:p>
          <a:p>
            <a:pPr marL="0" indent="0">
              <a:buNone/>
            </a:pPr>
            <a:r>
              <a:rPr lang="en-GB" sz="2200" dirty="0" smtClean="0"/>
              <a:t>“</a:t>
            </a:r>
            <a:r>
              <a:rPr lang="en-US" sz="2200" dirty="0"/>
              <a:t>The basic mission of official statistics means providing of relevant, impartial, reliable, timely and internationally comparable statistical </a:t>
            </a:r>
            <a:r>
              <a:rPr lang="en-US" sz="2200" dirty="0" smtClean="0"/>
              <a:t>indicators</a:t>
            </a:r>
            <a:r>
              <a:rPr lang="ru-RU" sz="2200" dirty="0" smtClean="0"/>
              <a:t>...</a:t>
            </a:r>
            <a:r>
              <a:rPr lang="en-US" sz="2200" dirty="0"/>
              <a:t>“</a:t>
            </a:r>
            <a:endParaRPr lang="sr-Cyrl-RS" sz="2200" dirty="0"/>
          </a:p>
          <a:p>
            <a:endParaRPr lang="ru-RU" dirty="0"/>
          </a:p>
          <a:p>
            <a:endParaRPr lang="en-US" dirty="0"/>
          </a:p>
        </p:txBody>
      </p:sp>
    </p:spTree>
    <p:extLst>
      <p:ext uri="{BB962C8B-B14F-4D97-AF65-F5344CB8AC3E}">
        <p14:creationId xmlns:p14="http://schemas.microsoft.com/office/powerpoint/2010/main" val="21407538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endParaRPr lang="en-US" dirty="0"/>
          </a:p>
        </p:txBody>
      </p:sp>
      <p:sp>
        <p:nvSpPr>
          <p:cNvPr id="3" name="Content Placeholder 2"/>
          <p:cNvSpPr>
            <a:spLocks noGrp="1"/>
          </p:cNvSpPr>
          <p:nvPr>
            <p:ph idx="1"/>
          </p:nvPr>
        </p:nvSpPr>
        <p:spPr/>
        <p:txBody>
          <a:bodyPr/>
          <a:lstStyle/>
          <a:p>
            <a:endParaRPr lang="ru-RU" sz="2200" b="1" dirty="0"/>
          </a:p>
          <a:p>
            <a:r>
              <a:rPr lang="en-GB" sz="2200" b="1" dirty="0"/>
              <a:t>Vision and values of the official statistics</a:t>
            </a:r>
            <a:r>
              <a:rPr lang="ru-RU" sz="2200" dirty="0"/>
              <a:t>  </a:t>
            </a:r>
          </a:p>
          <a:p>
            <a:pPr marL="0" indent="0">
              <a:buNone/>
            </a:pPr>
            <a:r>
              <a:rPr lang="en-GB" sz="2200" dirty="0" smtClean="0"/>
              <a:t>“</a:t>
            </a:r>
            <a:r>
              <a:rPr lang="en-US" sz="2200" dirty="0"/>
              <a:t>System of official statistics of the Republic of Serbia, by strengthening expert and infrastructural capacities and adopting and applying the best statistical practices should reach the high level of harmonization with international statistical standards, involving the high level of quality of the published statistical data and gained trust of respondents and users</a:t>
            </a:r>
            <a:r>
              <a:rPr lang="en-US" sz="2200" dirty="0" smtClean="0"/>
              <a:t>.</a:t>
            </a:r>
            <a:r>
              <a:rPr lang="en-GB" sz="2200" baseline="0" dirty="0" smtClean="0"/>
              <a:t>”</a:t>
            </a:r>
            <a:endParaRPr lang="ru-RU" sz="2200" dirty="0"/>
          </a:p>
          <a:p>
            <a:endParaRPr lang="en-US" dirty="0"/>
          </a:p>
        </p:txBody>
      </p:sp>
    </p:spTree>
    <p:extLst>
      <p:ext uri="{BB962C8B-B14F-4D97-AF65-F5344CB8AC3E}">
        <p14:creationId xmlns:p14="http://schemas.microsoft.com/office/powerpoint/2010/main" val="522390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endParaRPr lang="sr-Latn-RS" sz="3200" dirty="0"/>
          </a:p>
        </p:txBody>
      </p:sp>
      <p:sp>
        <p:nvSpPr>
          <p:cNvPr id="3" name="Content Placeholder 2"/>
          <p:cNvSpPr>
            <a:spLocks noGrp="1"/>
          </p:cNvSpPr>
          <p:nvPr>
            <p:ph idx="1"/>
          </p:nvPr>
        </p:nvSpPr>
        <p:spPr/>
        <p:txBody>
          <a:bodyPr/>
          <a:lstStyle/>
          <a:p>
            <a:r>
              <a:rPr lang="en-GB" dirty="0"/>
              <a:t>In order to achieve the goals of our mission and vision,</a:t>
            </a:r>
            <a:r>
              <a:rPr lang="en-GB" baseline="0" dirty="0"/>
              <a:t> it is necessary to have a reliable and developed ICT system</a:t>
            </a:r>
            <a:r>
              <a:rPr lang="sr-Cyrl-RS" dirty="0"/>
              <a:t>.</a:t>
            </a:r>
          </a:p>
          <a:p>
            <a:endParaRPr lang="sr-Cyrl-RS" dirty="0"/>
          </a:p>
          <a:p>
            <a:r>
              <a:rPr lang="en-GB" dirty="0"/>
              <a:t>With this Project, the implementation of activities within the scope of Component 1, the European Union has greatly contributed</a:t>
            </a:r>
            <a:r>
              <a:rPr lang="en-GB" baseline="0" dirty="0"/>
              <a:t> to that end</a:t>
            </a:r>
            <a:r>
              <a:rPr lang="sr-Cyrl-RS" dirty="0"/>
              <a:t>.</a:t>
            </a:r>
            <a:endParaRPr lang="en-GB" dirty="0"/>
          </a:p>
          <a:p>
            <a:endParaRPr lang="sr-Latn-RS" dirty="0"/>
          </a:p>
        </p:txBody>
      </p:sp>
    </p:spTree>
    <p:extLst>
      <p:ext uri="{BB962C8B-B14F-4D97-AF65-F5344CB8AC3E}">
        <p14:creationId xmlns:p14="http://schemas.microsoft.com/office/powerpoint/2010/main" val="15125628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p>
        </p:txBody>
      </p:sp>
      <p:sp>
        <p:nvSpPr>
          <p:cNvPr id="3" name="Content Placeholder 2"/>
          <p:cNvSpPr>
            <a:spLocks noGrp="1"/>
          </p:cNvSpPr>
          <p:nvPr>
            <p:ph idx="1"/>
          </p:nvPr>
        </p:nvSpPr>
        <p:spPr/>
        <p:txBody>
          <a:bodyPr/>
          <a:lstStyle/>
          <a:p>
            <a:r>
              <a:rPr lang="en-GB" dirty="0"/>
              <a:t>Project goals</a:t>
            </a:r>
            <a:endParaRPr lang="sr-Cyrl-RS" dirty="0"/>
          </a:p>
          <a:p>
            <a:pPr lvl="1"/>
            <a:r>
              <a:rPr lang="en-GB" b="1" dirty="0"/>
              <a:t>Development of a</a:t>
            </a:r>
            <a:r>
              <a:rPr lang="en-GB" b="1" baseline="0" dirty="0"/>
              <a:t> metadata system</a:t>
            </a:r>
            <a:r>
              <a:rPr lang="sr-Cyrl-RS" b="1" dirty="0"/>
              <a:t> – </a:t>
            </a:r>
            <a:r>
              <a:rPr lang="en-GB" dirty="0"/>
              <a:t>Integration of the system for collection,</a:t>
            </a:r>
            <a:r>
              <a:rPr lang="en-GB" baseline="0" dirty="0"/>
              <a:t> processing and dissemination of data</a:t>
            </a:r>
            <a:r>
              <a:rPr lang="sr-Cyrl-RS" dirty="0"/>
              <a:t> </a:t>
            </a:r>
          </a:p>
          <a:p>
            <a:pPr lvl="1"/>
            <a:r>
              <a:rPr lang="en-GB" b="1" dirty="0"/>
              <a:t>New website</a:t>
            </a:r>
            <a:r>
              <a:rPr lang="sr-Cyrl-RS" b="1" dirty="0"/>
              <a:t> –</a:t>
            </a:r>
            <a:r>
              <a:rPr lang="en-GB" b="1" baseline="0" dirty="0"/>
              <a:t> </a:t>
            </a:r>
            <a:r>
              <a:rPr lang="en-GB" baseline="0" dirty="0"/>
              <a:t>Meet the needs of the </a:t>
            </a:r>
            <a:r>
              <a:rPr lang="en-GB" dirty="0"/>
              <a:t>statistical products users </a:t>
            </a:r>
            <a:endParaRPr lang="sr-Cyrl-RS" dirty="0"/>
          </a:p>
          <a:p>
            <a:pPr lvl="1"/>
            <a:r>
              <a:rPr lang="en-GB" b="1" dirty="0"/>
              <a:t>Implementation of the </a:t>
            </a:r>
            <a:r>
              <a:rPr lang="en-US" b="1" dirty="0"/>
              <a:t>SDMX  infrastructure</a:t>
            </a:r>
            <a:r>
              <a:rPr lang="sr-Cyrl-RS" b="1" dirty="0"/>
              <a:t> –</a:t>
            </a:r>
            <a:r>
              <a:rPr lang="sr-Cyrl-RS" dirty="0"/>
              <a:t> </a:t>
            </a:r>
            <a:r>
              <a:rPr lang="en-GB" dirty="0"/>
              <a:t>Introdu</a:t>
            </a:r>
            <a:r>
              <a:rPr lang="en-GB" baseline="0" dirty="0"/>
              <a:t>ction of international data exchange standards</a:t>
            </a:r>
            <a:endParaRPr lang="sr-Cyrl-RS" dirty="0"/>
          </a:p>
          <a:p>
            <a:pPr lvl="1"/>
            <a:r>
              <a:rPr lang="en-GB" b="1" dirty="0"/>
              <a:t>Interoperability</a:t>
            </a:r>
            <a:r>
              <a:rPr lang="sr-Cyrl-RS" dirty="0"/>
              <a:t> </a:t>
            </a:r>
            <a:r>
              <a:rPr lang="sr-Cyrl-RS" b="1" dirty="0"/>
              <a:t>–</a:t>
            </a:r>
            <a:r>
              <a:rPr lang="sr-Cyrl-RS" dirty="0"/>
              <a:t> </a:t>
            </a:r>
            <a:r>
              <a:rPr lang="en-GB" dirty="0"/>
              <a:t>Providing the infrastructure for</a:t>
            </a:r>
            <a:r>
              <a:rPr lang="en-GB" baseline="0" dirty="0"/>
              <a:t> data exchange and the </a:t>
            </a:r>
            <a:r>
              <a:rPr lang="en-US" dirty="0" err="1"/>
              <a:t>OpenData</a:t>
            </a:r>
            <a:r>
              <a:rPr lang="sr-Cyrl-RS" dirty="0"/>
              <a:t> </a:t>
            </a:r>
            <a:r>
              <a:rPr lang="en-GB" dirty="0"/>
              <a:t>platform</a:t>
            </a:r>
            <a:endParaRPr lang="sr-Cyrl-RS" dirty="0"/>
          </a:p>
          <a:p>
            <a:pPr lvl="1"/>
            <a:endParaRPr lang="en-US" dirty="0"/>
          </a:p>
        </p:txBody>
      </p:sp>
    </p:spTree>
    <p:extLst>
      <p:ext uri="{BB962C8B-B14F-4D97-AF65-F5344CB8AC3E}">
        <p14:creationId xmlns:p14="http://schemas.microsoft.com/office/powerpoint/2010/main" val="2856545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p>
        </p:txBody>
      </p:sp>
      <p:sp>
        <p:nvSpPr>
          <p:cNvPr id="3" name="Content Placeholder 2"/>
          <p:cNvSpPr>
            <a:spLocks noGrp="1"/>
          </p:cNvSpPr>
          <p:nvPr>
            <p:ph idx="1"/>
          </p:nvPr>
        </p:nvSpPr>
        <p:spPr/>
        <p:txBody>
          <a:bodyPr/>
          <a:lstStyle/>
          <a:p>
            <a:r>
              <a:rPr lang="en-GB" b="1" dirty="0"/>
              <a:t>Why</a:t>
            </a:r>
            <a:r>
              <a:rPr lang="sr-Cyrl-RS" dirty="0"/>
              <a:t> </a:t>
            </a:r>
            <a:r>
              <a:rPr lang="en-GB" dirty="0"/>
              <a:t>did</a:t>
            </a:r>
            <a:r>
              <a:rPr lang="en-GB" baseline="0" dirty="0"/>
              <a:t> we want the change</a:t>
            </a:r>
            <a:endParaRPr lang="sr-Cyrl-RS" dirty="0"/>
          </a:p>
          <a:p>
            <a:pPr lvl="1"/>
            <a:r>
              <a:rPr lang="en-GB" dirty="0"/>
              <a:t>Meet</a:t>
            </a:r>
            <a:r>
              <a:rPr lang="en-GB" baseline="0" dirty="0"/>
              <a:t> the needs of the users</a:t>
            </a:r>
            <a:r>
              <a:rPr lang="ru-RU" dirty="0"/>
              <a:t> – </a:t>
            </a:r>
            <a:r>
              <a:rPr lang="en-GB" dirty="0"/>
              <a:t>results of the users’ satisfaction survey and users’ requests</a:t>
            </a:r>
            <a:endParaRPr lang="ru-RU" dirty="0"/>
          </a:p>
          <a:p>
            <a:pPr lvl="1"/>
            <a:r>
              <a:rPr lang="en-GB" dirty="0"/>
              <a:t>Provide adequate</a:t>
            </a:r>
            <a:r>
              <a:rPr lang="en-GB" baseline="0" dirty="0"/>
              <a:t> web analytics</a:t>
            </a:r>
            <a:endParaRPr lang="ru-RU" dirty="0"/>
          </a:p>
          <a:p>
            <a:pPr lvl="1"/>
            <a:r>
              <a:rPr lang="en-GB" dirty="0"/>
              <a:t>Do</a:t>
            </a:r>
            <a:r>
              <a:rPr lang="en-GB" baseline="0" dirty="0"/>
              <a:t> the review of the current contents</a:t>
            </a:r>
            <a:endParaRPr lang="en-US" dirty="0"/>
          </a:p>
          <a:p>
            <a:pPr lvl="1"/>
            <a:r>
              <a:rPr lang="en-GB" dirty="0"/>
              <a:t>Keep up with the new technologies – business processes</a:t>
            </a:r>
            <a:r>
              <a:rPr lang="en-GB" baseline="0" dirty="0"/>
              <a:t> </a:t>
            </a:r>
            <a:r>
              <a:rPr lang="en-GB" dirty="0"/>
              <a:t>automation  and good practice of other NSO</a:t>
            </a:r>
            <a:endParaRPr lang="ru-RU" dirty="0"/>
          </a:p>
          <a:p>
            <a:pPr lvl="1"/>
            <a:endParaRPr lang="ru-RU" dirty="0"/>
          </a:p>
        </p:txBody>
      </p:sp>
    </p:spTree>
    <p:extLst>
      <p:ext uri="{BB962C8B-B14F-4D97-AF65-F5344CB8AC3E}">
        <p14:creationId xmlns:p14="http://schemas.microsoft.com/office/powerpoint/2010/main" val="4292522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r>
              <a:rPr lang="sr-Cyrl-RS" sz="3200" dirty="0"/>
              <a:t/>
            </a:r>
            <a:br>
              <a:rPr lang="sr-Cyrl-RS" sz="3200" dirty="0"/>
            </a:br>
            <a:r>
              <a:rPr lang="sr-Cyrl-RS" sz="2800" dirty="0"/>
              <a:t>– </a:t>
            </a:r>
            <a:r>
              <a:rPr lang="en-US" sz="2800" b="1" dirty="0"/>
              <a:t>New website</a:t>
            </a:r>
            <a:r>
              <a:rPr lang="sr-Cyrl-RS" sz="2800" b="1" dirty="0"/>
              <a:t> </a:t>
            </a:r>
            <a:r>
              <a:rPr lang="sr-Cyrl-RS" sz="2800" dirty="0"/>
              <a:t>–</a:t>
            </a:r>
            <a:endParaRPr lang="en-US" sz="2800" dirty="0"/>
          </a:p>
        </p:txBody>
      </p:sp>
      <p:sp>
        <p:nvSpPr>
          <p:cNvPr id="3" name="Content Placeholder 2"/>
          <p:cNvSpPr>
            <a:spLocks noGrp="1"/>
          </p:cNvSpPr>
          <p:nvPr>
            <p:ph idx="1"/>
          </p:nvPr>
        </p:nvSpPr>
        <p:spPr/>
        <p:txBody>
          <a:bodyPr/>
          <a:lstStyle/>
          <a:p>
            <a:r>
              <a:rPr lang="en-GB" b="1" dirty="0"/>
              <a:t>What</a:t>
            </a:r>
            <a:r>
              <a:rPr lang="sr-Cyrl-RS" dirty="0"/>
              <a:t> </a:t>
            </a:r>
            <a:r>
              <a:rPr lang="en-GB" dirty="0"/>
              <a:t>did</a:t>
            </a:r>
            <a:r>
              <a:rPr lang="en-GB" baseline="0" dirty="0"/>
              <a:t> we want to achieve</a:t>
            </a:r>
            <a:endParaRPr lang="sr-Cyrl-RS" dirty="0"/>
          </a:p>
          <a:p>
            <a:pPr lvl="1"/>
            <a:r>
              <a:rPr lang="en-GB" dirty="0"/>
              <a:t>Relevance</a:t>
            </a:r>
            <a:endParaRPr lang="sr-Cyrl-RS" dirty="0"/>
          </a:p>
          <a:p>
            <a:pPr lvl="1"/>
            <a:r>
              <a:rPr lang="en-GB" dirty="0"/>
              <a:t>Accuracy and reliability</a:t>
            </a:r>
            <a:r>
              <a:rPr lang="sr-Cyrl-RS" dirty="0"/>
              <a:t> </a:t>
            </a:r>
          </a:p>
          <a:p>
            <a:pPr lvl="1"/>
            <a:r>
              <a:rPr lang="en-GB" dirty="0" smtClean="0"/>
              <a:t>Timeliness </a:t>
            </a:r>
            <a:r>
              <a:rPr lang="en-GB" dirty="0"/>
              <a:t>and </a:t>
            </a:r>
            <a:r>
              <a:rPr lang="en-GB" dirty="0" smtClean="0"/>
              <a:t>punctuality</a:t>
            </a:r>
            <a:endParaRPr lang="ru-RU" dirty="0" smtClean="0"/>
          </a:p>
          <a:p>
            <a:pPr lvl="1"/>
            <a:r>
              <a:rPr lang="en-GB" dirty="0" smtClean="0"/>
              <a:t>Coherency and comparability</a:t>
            </a:r>
            <a:r>
              <a:rPr lang="sr-Cyrl-RS" dirty="0" smtClean="0"/>
              <a:t> </a:t>
            </a:r>
          </a:p>
          <a:p>
            <a:pPr lvl="1"/>
            <a:r>
              <a:rPr lang="en-GB" dirty="0" smtClean="0"/>
              <a:t>Accessibility </a:t>
            </a:r>
            <a:r>
              <a:rPr lang="en-GB" dirty="0"/>
              <a:t>and clarity</a:t>
            </a:r>
            <a:endParaRPr lang="sr-Cyrl-RS" dirty="0"/>
          </a:p>
          <a:p>
            <a:pPr marL="457200" lvl="1" indent="0">
              <a:buNone/>
            </a:pPr>
            <a:endParaRPr lang="sr-Cyrl-RS" dirty="0"/>
          </a:p>
          <a:p>
            <a:pPr lvl="1"/>
            <a:endParaRPr lang="en-US" dirty="0"/>
          </a:p>
        </p:txBody>
      </p:sp>
    </p:spTree>
    <p:extLst>
      <p:ext uri="{BB962C8B-B14F-4D97-AF65-F5344CB8AC3E}">
        <p14:creationId xmlns:p14="http://schemas.microsoft.com/office/powerpoint/2010/main" val="34535796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990600"/>
            <a:ext cx="7391400" cy="838200"/>
          </a:xfrm>
        </p:spPr>
        <p:txBody>
          <a:bodyPr/>
          <a:lstStyle/>
          <a:p>
            <a:r>
              <a:rPr lang="en-US" sz="3200" dirty="0"/>
              <a:t>Upgrade the ICT system</a:t>
            </a:r>
            <a:r>
              <a:rPr lang="ru-RU" sz="3200" dirty="0"/>
              <a:t/>
            </a:r>
            <a:br>
              <a:rPr lang="ru-RU" sz="3200" dirty="0"/>
            </a:br>
            <a:r>
              <a:rPr lang="ru-RU" sz="2800" dirty="0"/>
              <a:t>– </a:t>
            </a:r>
            <a:r>
              <a:rPr lang="en-US" sz="2800" b="1" dirty="0"/>
              <a:t>New website</a:t>
            </a:r>
            <a:r>
              <a:rPr lang="ru-RU" sz="2800" b="1" dirty="0"/>
              <a:t> </a:t>
            </a:r>
            <a:r>
              <a:rPr lang="ru-RU" sz="2800" dirty="0"/>
              <a:t>–</a:t>
            </a:r>
            <a:endParaRPr lang="en-US" sz="2800" dirty="0"/>
          </a:p>
        </p:txBody>
      </p:sp>
      <p:sp>
        <p:nvSpPr>
          <p:cNvPr id="3" name="Content Placeholder 2"/>
          <p:cNvSpPr>
            <a:spLocks noGrp="1"/>
          </p:cNvSpPr>
          <p:nvPr>
            <p:ph idx="1"/>
          </p:nvPr>
        </p:nvSpPr>
        <p:spPr/>
        <p:txBody>
          <a:bodyPr/>
          <a:lstStyle/>
          <a:p>
            <a:r>
              <a:rPr lang="en-GB" b="1" dirty="0"/>
              <a:t>Structure</a:t>
            </a:r>
            <a:r>
              <a:rPr lang="ru-RU" b="1" dirty="0"/>
              <a:t>:</a:t>
            </a:r>
            <a:r>
              <a:rPr lang="ru-RU" dirty="0"/>
              <a:t> </a:t>
            </a:r>
            <a:r>
              <a:rPr lang="en-GB" dirty="0"/>
              <a:t>A</a:t>
            </a:r>
            <a:r>
              <a:rPr lang="en-GB" baseline="0" dirty="0"/>
              <a:t> clear system of menus, precise and detailed search, classification – according to statistical topics, simple navigation, user-friendly, intuitive</a:t>
            </a:r>
            <a:endParaRPr lang="ru-RU" dirty="0"/>
          </a:p>
          <a:p>
            <a:r>
              <a:rPr lang="en-GB" b="1" dirty="0"/>
              <a:t>Design</a:t>
            </a:r>
            <a:r>
              <a:rPr lang="ru-RU" b="1" dirty="0"/>
              <a:t>: </a:t>
            </a:r>
            <a:r>
              <a:rPr lang="en-GB" b="0" dirty="0"/>
              <a:t>Transparent</a:t>
            </a:r>
            <a:r>
              <a:rPr lang="en-GB" b="0" baseline="0" dirty="0"/>
              <a:t> home page, modern, transparent, descriptive, “clean” in designer terms (in only a few colours), </a:t>
            </a:r>
            <a:r>
              <a:rPr lang="en-GB" b="0" baseline="0" dirty="0" smtClean="0"/>
              <a:t>responsive </a:t>
            </a:r>
            <a:r>
              <a:rPr lang="en-GB" b="0" baseline="0" dirty="0"/>
              <a:t>to all devices </a:t>
            </a:r>
            <a:r>
              <a:rPr lang="sr-Cyrl-RS" dirty="0"/>
              <a:t>(</a:t>
            </a:r>
            <a:r>
              <a:rPr lang="sr-Latn-RS" dirty="0"/>
              <a:t>PC</a:t>
            </a:r>
            <a:r>
              <a:rPr lang="sr-Cyrl-RS" dirty="0"/>
              <a:t>, </a:t>
            </a:r>
            <a:r>
              <a:rPr lang="en-GB" dirty="0"/>
              <a:t>laptop, tablet, mobile phone</a:t>
            </a:r>
            <a:r>
              <a:rPr lang="sr-Cyrl-RS" dirty="0"/>
              <a:t>)</a:t>
            </a:r>
          </a:p>
          <a:p>
            <a:r>
              <a:rPr lang="en-GB" b="1" dirty="0"/>
              <a:t>Availability</a:t>
            </a:r>
            <a:r>
              <a:rPr lang="sr-Cyrl-RS" b="1" dirty="0"/>
              <a:t>: </a:t>
            </a:r>
            <a:r>
              <a:rPr lang="sr-Cyrl-RS" b="1" dirty="0" smtClean="0"/>
              <a:t>1 </a:t>
            </a:r>
            <a:r>
              <a:rPr lang="en-GB" b="1" dirty="0" smtClean="0"/>
              <a:t>click</a:t>
            </a:r>
            <a:endParaRPr lang="ru-RU" dirty="0"/>
          </a:p>
          <a:p>
            <a:endParaRPr lang="en-US" dirty="0"/>
          </a:p>
        </p:txBody>
      </p:sp>
    </p:spTree>
    <p:extLst>
      <p:ext uri="{BB962C8B-B14F-4D97-AF65-F5344CB8AC3E}">
        <p14:creationId xmlns:p14="http://schemas.microsoft.com/office/powerpoint/2010/main" val="1777472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447800" y="838200"/>
            <a:ext cx="6400800" cy="6019800"/>
          </a:xfrm>
        </p:spPr>
      </p:pic>
    </p:spTree>
    <p:extLst>
      <p:ext uri="{BB962C8B-B14F-4D97-AF65-F5344CB8AC3E}">
        <p14:creationId xmlns:p14="http://schemas.microsoft.com/office/powerpoint/2010/main" val="21369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2057400"/>
            <a:ext cx="7391400" cy="3036219"/>
          </a:xfrm>
        </p:spPr>
      </p:pic>
    </p:spTree>
    <p:extLst>
      <p:ext uri="{BB962C8B-B14F-4D97-AF65-F5344CB8AC3E}">
        <p14:creationId xmlns:p14="http://schemas.microsoft.com/office/powerpoint/2010/main" val="1990305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524000" y="980216"/>
            <a:ext cx="6172200" cy="5115784"/>
          </a:xfrm>
        </p:spPr>
      </p:pic>
    </p:spTree>
    <p:extLst>
      <p:ext uri="{BB962C8B-B14F-4D97-AF65-F5344CB8AC3E}">
        <p14:creationId xmlns:p14="http://schemas.microsoft.com/office/powerpoint/2010/main" val="39076414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6" name="Content Placeholder 5"/>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14400" y="980216"/>
            <a:ext cx="7391399" cy="5115784"/>
          </a:xfrm>
        </p:spPr>
      </p:pic>
    </p:spTree>
    <p:extLst>
      <p:ext uri="{BB962C8B-B14F-4D97-AF65-F5344CB8AC3E}">
        <p14:creationId xmlns:p14="http://schemas.microsoft.com/office/powerpoint/2010/main" val="8598636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3000" y="1143000"/>
            <a:ext cx="6858000" cy="4572000"/>
          </a:xfrm>
        </p:spPr>
      </p:pic>
    </p:spTree>
    <p:extLst>
      <p:ext uri="{BB962C8B-B14F-4D97-AF65-F5344CB8AC3E}">
        <p14:creationId xmlns:p14="http://schemas.microsoft.com/office/powerpoint/2010/main" val="1894817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143000" y="1295400"/>
            <a:ext cx="6705600" cy="4495800"/>
          </a:xfrm>
        </p:spPr>
      </p:pic>
    </p:spTree>
    <p:extLst>
      <p:ext uri="{BB962C8B-B14F-4D97-AF65-F5344CB8AC3E}">
        <p14:creationId xmlns:p14="http://schemas.microsoft.com/office/powerpoint/2010/main" val="31603973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19200" y="1219200"/>
            <a:ext cx="6858000" cy="4495800"/>
          </a:xfrm>
        </p:spPr>
      </p:pic>
    </p:spTree>
    <p:extLst>
      <p:ext uri="{BB962C8B-B14F-4D97-AF65-F5344CB8AC3E}">
        <p14:creationId xmlns:p14="http://schemas.microsoft.com/office/powerpoint/2010/main" val="13762364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914400" y="980216"/>
            <a:ext cx="7391400" cy="5420584"/>
          </a:xfrm>
          <a:prstGeom prst="rect">
            <a:avLst/>
          </a:prstGeom>
        </p:spPr>
      </p:pic>
    </p:spTree>
    <p:extLst>
      <p:ext uri="{BB962C8B-B14F-4D97-AF65-F5344CB8AC3E}">
        <p14:creationId xmlns:p14="http://schemas.microsoft.com/office/powerpoint/2010/main" val="27861154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5" name="Content Placeholder 4"/>
          <p:cNvPicPr>
            <a:picLocks noGrp="1" noChangeAspect="1"/>
          </p:cNvPicPr>
          <p:nvPr>
            <p:ph idx="1"/>
          </p:nvPr>
        </p:nvPicPr>
        <p:blipFill>
          <a:blip r:embed="rId2"/>
          <a:stretch>
            <a:fillRect/>
          </a:stretch>
        </p:blipFill>
        <p:spPr>
          <a:xfrm>
            <a:off x="914400" y="980216"/>
            <a:ext cx="7391400" cy="5420584"/>
          </a:xfrm>
          <a:prstGeom prst="rect">
            <a:avLst/>
          </a:prstGeom>
        </p:spPr>
      </p:pic>
    </p:spTree>
    <p:extLst>
      <p:ext uri="{BB962C8B-B14F-4D97-AF65-F5344CB8AC3E}">
        <p14:creationId xmlns:p14="http://schemas.microsoft.com/office/powerpoint/2010/main" val="990317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a:t>Upgrade the ICT system</a:t>
            </a:r>
            <a:r>
              <a:rPr lang="ru-RU" sz="3200" dirty="0"/>
              <a:t/>
            </a:r>
            <a:br>
              <a:rPr lang="ru-RU" sz="3200" dirty="0"/>
            </a:br>
            <a:r>
              <a:rPr lang="ru-RU" sz="2800" dirty="0"/>
              <a:t>– </a:t>
            </a:r>
            <a:r>
              <a:rPr lang="en-US" sz="2800" b="1" dirty="0"/>
              <a:t>New website</a:t>
            </a:r>
            <a:r>
              <a:rPr lang="ru-RU" sz="2800" b="1" dirty="0"/>
              <a:t> </a:t>
            </a:r>
            <a:r>
              <a:rPr lang="ru-RU" sz="2800" dirty="0"/>
              <a:t>–</a:t>
            </a:r>
            <a:endParaRPr lang="sr-Latn-RS" sz="2800" dirty="0"/>
          </a:p>
        </p:txBody>
      </p:sp>
      <p:sp>
        <p:nvSpPr>
          <p:cNvPr id="3" name="Content Placeholder 2"/>
          <p:cNvSpPr>
            <a:spLocks noGrp="1"/>
          </p:cNvSpPr>
          <p:nvPr>
            <p:ph idx="1"/>
          </p:nvPr>
        </p:nvSpPr>
        <p:spPr/>
        <p:txBody>
          <a:bodyPr/>
          <a:lstStyle/>
          <a:p>
            <a:r>
              <a:rPr lang="en-GB" dirty="0"/>
              <a:t>The</a:t>
            </a:r>
            <a:r>
              <a:rPr lang="en-GB" b="1" dirty="0"/>
              <a:t> beta version </a:t>
            </a:r>
            <a:r>
              <a:rPr lang="en-GB" dirty="0"/>
              <a:t>of the new website of the Statistical</a:t>
            </a:r>
            <a:r>
              <a:rPr lang="en-GB" baseline="0" dirty="0"/>
              <a:t> Office of the Republic of Serbia will be officially available to users</a:t>
            </a:r>
            <a:r>
              <a:rPr lang="en-GB" b="1" baseline="0" dirty="0"/>
              <a:t> as of 17 December 2017 </a:t>
            </a:r>
            <a:r>
              <a:rPr lang="en-GB" baseline="0" dirty="0"/>
              <a:t>at the following address</a:t>
            </a:r>
            <a:r>
              <a:rPr lang="ru-RU" dirty="0"/>
              <a:t>: </a:t>
            </a:r>
          </a:p>
          <a:p>
            <a:pPr marL="0" indent="0" algn="ctr">
              <a:buNone/>
            </a:pPr>
            <a:r>
              <a:rPr lang="en-GB" dirty="0">
                <a:hlinkClick r:id="rId2"/>
              </a:rPr>
              <a:t>http://beta.stat.gov.rs</a:t>
            </a:r>
            <a:endParaRPr lang="sr-Cyrl-RS" dirty="0"/>
          </a:p>
        </p:txBody>
      </p:sp>
    </p:spTree>
    <p:extLst>
      <p:ext uri="{BB962C8B-B14F-4D97-AF65-F5344CB8AC3E}">
        <p14:creationId xmlns:p14="http://schemas.microsoft.com/office/powerpoint/2010/main" val="14677672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sr-Latn-RS" dirty="0"/>
          </a:p>
        </p:txBody>
      </p:sp>
      <p:sp>
        <p:nvSpPr>
          <p:cNvPr id="3" name="Content Placeholder 2"/>
          <p:cNvSpPr>
            <a:spLocks noGrp="1"/>
          </p:cNvSpPr>
          <p:nvPr>
            <p:ph idx="1"/>
          </p:nvPr>
        </p:nvSpPr>
        <p:spPr/>
        <p:txBody>
          <a:bodyPr/>
          <a:lstStyle/>
          <a:p>
            <a:endParaRPr lang="sr-Cyrl-RS" dirty="0"/>
          </a:p>
          <a:p>
            <a:endParaRPr lang="sr-Cyrl-RS" dirty="0"/>
          </a:p>
          <a:p>
            <a:endParaRPr lang="sr-Cyrl-RS" dirty="0"/>
          </a:p>
          <a:p>
            <a:pPr marL="0" indent="0" algn="ctr">
              <a:buNone/>
            </a:pPr>
            <a:r>
              <a:rPr lang="en-GB" sz="4000" dirty="0"/>
              <a:t>Thank you for your attention</a:t>
            </a:r>
            <a:r>
              <a:rPr lang="sr-Cyrl-RS" sz="4000" dirty="0"/>
              <a:t>!</a:t>
            </a:r>
            <a:endParaRPr lang="sr-Latn-RS" sz="4000" dirty="0"/>
          </a:p>
        </p:txBody>
      </p:sp>
    </p:spTree>
    <p:extLst>
      <p:ext uri="{BB962C8B-B14F-4D97-AF65-F5344CB8AC3E}">
        <p14:creationId xmlns:p14="http://schemas.microsoft.com/office/powerpoint/2010/main" val="8372182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606</TotalTime>
  <Words>332</Words>
  <Application>Microsoft Office PowerPoint</Application>
  <PresentationFormat>On-screen Show (4:3)</PresentationFormat>
  <Paragraphs>45</Paragraphs>
  <Slides>19</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Component  1 – Upgrade the ICT system –   Belgrade, 5 December 2017</vt:lpstr>
      <vt:lpstr>Upgrade the ICT system</vt:lpstr>
      <vt:lpstr>Upgrade the ICT system</vt:lpstr>
      <vt:lpstr>Upgrade the ICT system</vt:lpstr>
      <vt:lpstr>Upgrade the ICT system</vt:lpstr>
      <vt:lpstr>Upgrade the ICT system</vt:lpstr>
      <vt:lpstr>Upgrade the ICT system – New website –</vt:lpstr>
      <vt:lpstr>Upgrade the ICT system – New website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Upgrade the ICT system – New website –</vt:lpstr>
      <vt:lpstr>PowerPoint Presentation</vt:lpstr>
    </vt:vector>
  </TitlesOfParts>
  <Company>Grizli777</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djole</dc:creator>
  <cp:lastModifiedBy>Olja Music</cp:lastModifiedBy>
  <cp:revision>79</cp:revision>
  <dcterms:created xsi:type="dcterms:W3CDTF">2011-12-12T12:09:08Z</dcterms:created>
  <dcterms:modified xsi:type="dcterms:W3CDTF">2017-12-04T12:13:04Z</dcterms:modified>
</cp:coreProperties>
</file>