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71" r:id="rId5"/>
    <p:sldId id="260" r:id="rId6"/>
    <p:sldId id="261" r:id="rId7"/>
    <p:sldId id="263" r:id="rId8"/>
    <p:sldId id="264" r:id="rId9"/>
    <p:sldId id="265" r:id="rId10"/>
    <p:sldId id="270" r:id="rId11"/>
    <p:sldId id="272" r:id="rId12"/>
    <p:sldId id="267"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6408" autoAdjust="0"/>
  </p:normalViewPr>
  <p:slideViewPr>
    <p:cSldViewPr>
      <p:cViewPr varScale="1">
        <p:scale>
          <a:sx n="115" d="100"/>
          <a:sy n="115" d="100"/>
        </p:scale>
        <p:origin x="1494" y="114"/>
      </p:cViewPr>
      <p:guideLst>
        <p:guide orient="horz" pos="2160"/>
        <p:guide pos="2880"/>
      </p:guideLst>
    </p:cSldViewPr>
  </p:slideViewPr>
  <p:outlineViewPr>
    <p:cViewPr>
      <p:scale>
        <a:sx n="33" d="100"/>
        <a:sy n="33" d="100"/>
      </p:scale>
      <p:origin x="0" y="556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57D5E5-F552-4543-9363-503E0345124F}" type="doc">
      <dgm:prSet loTypeId="urn:microsoft.com/office/officeart/2005/8/layout/cycle7" loCatId="cycle" qsTypeId="urn:microsoft.com/office/officeart/2005/8/quickstyle/simple1" qsCatId="simple" csTypeId="urn:microsoft.com/office/officeart/2005/8/colors/colorful5" csCatId="colorful" phldr="1"/>
      <dgm:spPr/>
      <dgm:t>
        <a:bodyPr/>
        <a:lstStyle/>
        <a:p>
          <a:endParaRPr lang="en-US"/>
        </a:p>
      </dgm:t>
    </dgm:pt>
    <dgm:pt modelId="{6CB82B45-DFE9-4C65-8140-60744C6E57CA}">
      <dgm:prSet phldrT="[Text]"/>
      <dgm:spPr/>
      <dgm:t>
        <a:bodyPr/>
        <a:lstStyle/>
        <a:p>
          <a:r>
            <a:rPr lang="en-GB" b="1" dirty="0">
              <a:solidFill>
                <a:srgbClr val="002060"/>
              </a:solidFill>
            </a:rPr>
            <a:t>SOCIAL RESPONSIBILITY</a:t>
          </a:r>
          <a:endParaRPr lang="en-US" dirty="0">
            <a:solidFill>
              <a:srgbClr val="002060"/>
            </a:solidFill>
          </a:endParaRPr>
        </a:p>
      </dgm:t>
    </dgm:pt>
    <dgm:pt modelId="{247D3F4C-5DCD-47BD-AD3C-A0699A1A4384}" type="parTrans" cxnId="{E3BF1FC8-F74B-4767-B966-3ECB7FFC21E6}">
      <dgm:prSet/>
      <dgm:spPr/>
      <dgm:t>
        <a:bodyPr/>
        <a:lstStyle/>
        <a:p>
          <a:endParaRPr lang="en-US"/>
        </a:p>
      </dgm:t>
    </dgm:pt>
    <dgm:pt modelId="{5484E42C-FDF2-4406-98B8-A9DAC42E44BA}" type="sibTrans" cxnId="{E3BF1FC8-F74B-4767-B966-3ECB7FFC21E6}">
      <dgm:prSet/>
      <dgm:spPr/>
      <dgm:t>
        <a:bodyPr/>
        <a:lstStyle/>
        <a:p>
          <a:endParaRPr lang="en-US"/>
        </a:p>
      </dgm:t>
    </dgm:pt>
    <dgm:pt modelId="{5766E578-5EB5-4FE5-8930-729848E1ED76}">
      <dgm:prSet phldrT="[Text]"/>
      <dgm:spPr/>
      <dgm:t>
        <a:bodyPr/>
        <a:lstStyle/>
        <a:p>
          <a:r>
            <a:rPr lang="en-GB" b="1" dirty="0">
              <a:solidFill>
                <a:srgbClr val="002060"/>
              </a:solidFill>
            </a:rPr>
            <a:t>ENVIRONMENTAL PROTECTION</a:t>
          </a:r>
          <a:endParaRPr lang="en-US" dirty="0">
            <a:solidFill>
              <a:srgbClr val="002060"/>
            </a:solidFill>
          </a:endParaRPr>
        </a:p>
      </dgm:t>
    </dgm:pt>
    <dgm:pt modelId="{B7A28F83-A4DB-4393-B678-A1A071B61BA2}" type="parTrans" cxnId="{0D05729C-CCDC-4FC8-9FFE-6E165837027D}">
      <dgm:prSet/>
      <dgm:spPr/>
      <dgm:t>
        <a:bodyPr/>
        <a:lstStyle/>
        <a:p>
          <a:endParaRPr lang="en-US"/>
        </a:p>
      </dgm:t>
    </dgm:pt>
    <dgm:pt modelId="{9B28A9F4-886A-401A-BDDE-3E8D5CBE4CD5}" type="sibTrans" cxnId="{0D05729C-CCDC-4FC8-9FFE-6E165837027D}">
      <dgm:prSet/>
      <dgm:spPr/>
      <dgm:t>
        <a:bodyPr/>
        <a:lstStyle/>
        <a:p>
          <a:endParaRPr lang="en-US" b="1" dirty="0">
            <a:solidFill>
              <a:schemeClr val="bg1"/>
            </a:solidFill>
          </a:endParaRPr>
        </a:p>
      </dgm:t>
    </dgm:pt>
    <dgm:pt modelId="{F6116B32-A440-41F3-9E6E-C1E7A5E972E7}">
      <dgm:prSet phldrT="[Text]"/>
      <dgm:spPr/>
      <dgm:t>
        <a:bodyPr/>
        <a:lstStyle/>
        <a:p>
          <a:r>
            <a:rPr lang="en-GB" b="1" dirty="0">
              <a:solidFill>
                <a:srgbClr val="002060"/>
              </a:solidFill>
            </a:rPr>
            <a:t>ECONOMIC DEVELOPMENT</a:t>
          </a:r>
          <a:endParaRPr lang="en-US" dirty="0">
            <a:solidFill>
              <a:srgbClr val="002060"/>
            </a:solidFill>
          </a:endParaRPr>
        </a:p>
      </dgm:t>
    </dgm:pt>
    <dgm:pt modelId="{CD657D1B-97B6-463D-B9B4-CD83AD215A91}" type="parTrans" cxnId="{4F271A3D-F75E-48CD-8399-DFC87FECD103}">
      <dgm:prSet/>
      <dgm:spPr/>
      <dgm:t>
        <a:bodyPr/>
        <a:lstStyle/>
        <a:p>
          <a:endParaRPr lang="en-US"/>
        </a:p>
      </dgm:t>
    </dgm:pt>
    <dgm:pt modelId="{8B841E20-D028-4E97-9BC8-43044A2002BB}" type="sibTrans" cxnId="{4F271A3D-F75E-48CD-8399-DFC87FECD103}">
      <dgm:prSet/>
      <dgm:spPr/>
      <dgm:t>
        <a:bodyPr/>
        <a:lstStyle/>
        <a:p>
          <a:endParaRPr lang="en-US" dirty="0"/>
        </a:p>
      </dgm:t>
    </dgm:pt>
    <dgm:pt modelId="{4C590D6B-9A7E-459F-A069-8800957BAD9E}" type="pres">
      <dgm:prSet presAssocID="{AD57D5E5-F552-4543-9363-503E0345124F}" presName="Name0" presStyleCnt="0">
        <dgm:presLayoutVars>
          <dgm:dir/>
          <dgm:resizeHandles val="exact"/>
        </dgm:presLayoutVars>
      </dgm:prSet>
      <dgm:spPr/>
      <dgm:t>
        <a:bodyPr/>
        <a:lstStyle/>
        <a:p>
          <a:endParaRPr lang="en-US"/>
        </a:p>
      </dgm:t>
    </dgm:pt>
    <dgm:pt modelId="{CE18804A-5FF5-4F73-A86B-DF5BE60DD65E}" type="pres">
      <dgm:prSet presAssocID="{6CB82B45-DFE9-4C65-8140-60744C6E57CA}" presName="node" presStyleLbl="node1" presStyleIdx="0" presStyleCnt="3" custScaleX="127504" custScaleY="129812" custRadScaleRad="90723">
        <dgm:presLayoutVars>
          <dgm:bulletEnabled val="1"/>
        </dgm:presLayoutVars>
      </dgm:prSet>
      <dgm:spPr/>
      <dgm:t>
        <a:bodyPr/>
        <a:lstStyle/>
        <a:p>
          <a:endParaRPr lang="en-US"/>
        </a:p>
      </dgm:t>
    </dgm:pt>
    <dgm:pt modelId="{E3103CB4-E810-4520-AC1B-C22BD18BF07D}" type="pres">
      <dgm:prSet presAssocID="{5484E42C-FDF2-4406-98B8-A9DAC42E44BA}" presName="sibTrans" presStyleLbl="sibTrans2D1" presStyleIdx="0" presStyleCnt="3" custScaleX="125433" custLinFactNeighborX="81510"/>
      <dgm:spPr/>
      <dgm:t>
        <a:bodyPr/>
        <a:lstStyle/>
        <a:p>
          <a:endParaRPr lang="en-US"/>
        </a:p>
      </dgm:t>
    </dgm:pt>
    <dgm:pt modelId="{1C527A99-44FB-4EE2-9067-F0750AC8D88A}" type="pres">
      <dgm:prSet presAssocID="{5484E42C-FDF2-4406-98B8-A9DAC42E44BA}" presName="connectorText" presStyleLbl="sibTrans2D1" presStyleIdx="0" presStyleCnt="3"/>
      <dgm:spPr/>
      <dgm:t>
        <a:bodyPr/>
        <a:lstStyle/>
        <a:p>
          <a:endParaRPr lang="en-US"/>
        </a:p>
      </dgm:t>
    </dgm:pt>
    <dgm:pt modelId="{F7FB73E9-1A42-460C-8594-00B77280CA4F}" type="pres">
      <dgm:prSet presAssocID="{5766E578-5EB5-4FE5-8930-729848E1ED76}" presName="node" presStyleLbl="node1" presStyleIdx="1" presStyleCnt="3" custScaleX="127504" custScaleY="129812" custRadScaleRad="109853" custRadScaleInc="-4875">
        <dgm:presLayoutVars>
          <dgm:bulletEnabled val="1"/>
        </dgm:presLayoutVars>
      </dgm:prSet>
      <dgm:spPr/>
      <dgm:t>
        <a:bodyPr/>
        <a:lstStyle/>
        <a:p>
          <a:endParaRPr lang="en-US"/>
        </a:p>
      </dgm:t>
    </dgm:pt>
    <dgm:pt modelId="{8E581BD0-40C7-4DB5-8BB5-1EEBB77EB81D}" type="pres">
      <dgm:prSet presAssocID="{9B28A9F4-886A-401A-BDDE-3E8D5CBE4CD5}" presName="sibTrans" presStyleLbl="sibTrans2D1" presStyleIdx="1" presStyleCnt="3" custScaleX="116094" custScaleY="100032" custLinFactNeighborY="-4479"/>
      <dgm:spPr/>
      <dgm:t>
        <a:bodyPr/>
        <a:lstStyle/>
        <a:p>
          <a:endParaRPr lang="en-US"/>
        </a:p>
      </dgm:t>
    </dgm:pt>
    <dgm:pt modelId="{E0435B3D-2196-4C40-B3FB-F355BE69D288}" type="pres">
      <dgm:prSet presAssocID="{9B28A9F4-886A-401A-BDDE-3E8D5CBE4CD5}" presName="connectorText" presStyleLbl="sibTrans2D1" presStyleIdx="1" presStyleCnt="3"/>
      <dgm:spPr/>
      <dgm:t>
        <a:bodyPr/>
        <a:lstStyle/>
        <a:p>
          <a:endParaRPr lang="en-US"/>
        </a:p>
      </dgm:t>
    </dgm:pt>
    <dgm:pt modelId="{2DB76015-2C48-4F0B-B968-B9ABECF22A75}" type="pres">
      <dgm:prSet presAssocID="{F6116B32-A440-41F3-9E6E-C1E7A5E972E7}" presName="node" presStyleLbl="node1" presStyleIdx="2" presStyleCnt="3" custScaleX="127504" custScaleY="129812" custRadScaleRad="105685" custRadScaleInc="2941">
        <dgm:presLayoutVars>
          <dgm:bulletEnabled val="1"/>
        </dgm:presLayoutVars>
      </dgm:prSet>
      <dgm:spPr/>
      <dgm:t>
        <a:bodyPr/>
        <a:lstStyle/>
        <a:p>
          <a:endParaRPr lang="en-US"/>
        </a:p>
      </dgm:t>
    </dgm:pt>
    <dgm:pt modelId="{DCC792DB-4ADE-46C2-A70B-6ED2AF2A0695}" type="pres">
      <dgm:prSet presAssocID="{8B841E20-D028-4E97-9BC8-43044A2002BB}" presName="sibTrans" presStyleLbl="sibTrans2D1" presStyleIdx="2" presStyleCnt="3" custScaleX="128364" custLinFactNeighborX="-91370"/>
      <dgm:spPr/>
      <dgm:t>
        <a:bodyPr/>
        <a:lstStyle/>
        <a:p>
          <a:endParaRPr lang="en-US"/>
        </a:p>
      </dgm:t>
    </dgm:pt>
    <dgm:pt modelId="{569F52A0-99D7-4C0E-80AC-D9096DC5E90E}" type="pres">
      <dgm:prSet presAssocID="{8B841E20-D028-4E97-9BC8-43044A2002BB}" presName="connectorText" presStyleLbl="sibTrans2D1" presStyleIdx="2" presStyleCnt="3"/>
      <dgm:spPr/>
      <dgm:t>
        <a:bodyPr/>
        <a:lstStyle/>
        <a:p>
          <a:endParaRPr lang="en-US"/>
        </a:p>
      </dgm:t>
    </dgm:pt>
  </dgm:ptLst>
  <dgm:cxnLst>
    <dgm:cxn modelId="{2F57C9D7-1E53-4456-888B-5B55769CE1C2}" type="presOf" srcId="{8B841E20-D028-4E97-9BC8-43044A2002BB}" destId="{DCC792DB-4ADE-46C2-A70B-6ED2AF2A0695}" srcOrd="0" destOrd="0" presId="urn:microsoft.com/office/officeart/2005/8/layout/cycle7"/>
    <dgm:cxn modelId="{08D601C8-D740-4B56-95F9-88E9A21F1679}" type="presOf" srcId="{9B28A9F4-886A-401A-BDDE-3E8D5CBE4CD5}" destId="{E0435B3D-2196-4C40-B3FB-F355BE69D288}" srcOrd="1" destOrd="0" presId="urn:microsoft.com/office/officeart/2005/8/layout/cycle7"/>
    <dgm:cxn modelId="{C7545C44-70AD-4DA2-A6D4-F59184420705}" type="presOf" srcId="{5766E578-5EB5-4FE5-8930-729848E1ED76}" destId="{F7FB73E9-1A42-460C-8594-00B77280CA4F}" srcOrd="0" destOrd="0" presId="urn:microsoft.com/office/officeart/2005/8/layout/cycle7"/>
    <dgm:cxn modelId="{B365E924-5D78-4B25-880E-9E2B7272E7EC}" type="presOf" srcId="{5484E42C-FDF2-4406-98B8-A9DAC42E44BA}" destId="{1C527A99-44FB-4EE2-9067-F0750AC8D88A}" srcOrd="1" destOrd="0" presId="urn:microsoft.com/office/officeart/2005/8/layout/cycle7"/>
    <dgm:cxn modelId="{7A406771-2BA5-4E92-9FC0-9BFE58EB67B6}" type="presOf" srcId="{6CB82B45-DFE9-4C65-8140-60744C6E57CA}" destId="{CE18804A-5FF5-4F73-A86B-DF5BE60DD65E}" srcOrd="0" destOrd="0" presId="urn:microsoft.com/office/officeart/2005/8/layout/cycle7"/>
    <dgm:cxn modelId="{4F271A3D-F75E-48CD-8399-DFC87FECD103}" srcId="{AD57D5E5-F552-4543-9363-503E0345124F}" destId="{F6116B32-A440-41F3-9E6E-C1E7A5E972E7}" srcOrd="2" destOrd="0" parTransId="{CD657D1B-97B6-463D-B9B4-CD83AD215A91}" sibTransId="{8B841E20-D028-4E97-9BC8-43044A2002BB}"/>
    <dgm:cxn modelId="{69E37685-9347-46CA-9B61-27EF37ACC72A}" type="presOf" srcId="{9B28A9F4-886A-401A-BDDE-3E8D5CBE4CD5}" destId="{8E581BD0-40C7-4DB5-8BB5-1EEBB77EB81D}" srcOrd="0" destOrd="0" presId="urn:microsoft.com/office/officeart/2005/8/layout/cycle7"/>
    <dgm:cxn modelId="{383B11A9-F84E-4770-9492-AC7885A09E06}" type="presOf" srcId="{AD57D5E5-F552-4543-9363-503E0345124F}" destId="{4C590D6B-9A7E-459F-A069-8800957BAD9E}" srcOrd="0" destOrd="0" presId="urn:microsoft.com/office/officeart/2005/8/layout/cycle7"/>
    <dgm:cxn modelId="{0D05729C-CCDC-4FC8-9FFE-6E165837027D}" srcId="{AD57D5E5-F552-4543-9363-503E0345124F}" destId="{5766E578-5EB5-4FE5-8930-729848E1ED76}" srcOrd="1" destOrd="0" parTransId="{B7A28F83-A4DB-4393-B678-A1A071B61BA2}" sibTransId="{9B28A9F4-886A-401A-BDDE-3E8D5CBE4CD5}"/>
    <dgm:cxn modelId="{879CBC22-3C09-4237-9B5C-1BE5710E05D3}" type="presOf" srcId="{5484E42C-FDF2-4406-98B8-A9DAC42E44BA}" destId="{E3103CB4-E810-4520-AC1B-C22BD18BF07D}" srcOrd="0" destOrd="0" presId="urn:microsoft.com/office/officeart/2005/8/layout/cycle7"/>
    <dgm:cxn modelId="{FE87D181-68C5-4602-B315-CA442BACDBCB}" type="presOf" srcId="{F6116B32-A440-41F3-9E6E-C1E7A5E972E7}" destId="{2DB76015-2C48-4F0B-B968-B9ABECF22A75}" srcOrd="0" destOrd="0" presId="urn:microsoft.com/office/officeart/2005/8/layout/cycle7"/>
    <dgm:cxn modelId="{E3BF1FC8-F74B-4767-B966-3ECB7FFC21E6}" srcId="{AD57D5E5-F552-4543-9363-503E0345124F}" destId="{6CB82B45-DFE9-4C65-8140-60744C6E57CA}" srcOrd="0" destOrd="0" parTransId="{247D3F4C-5DCD-47BD-AD3C-A0699A1A4384}" sibTransId="{5484E42C-FDF2-4406-98B8-A9DAC42E44BA}"/>
    <dgm:cxn modelId="{B66A8327-1413-4868-B22C-B793A62876DD}" type="presOf" srcId="{8B841E20-D028-4E97-9BC8-43044A2002BB}" destId="{569F52A0-99D7-4C0E-80AC-D9096DC5E90E}" srcOrd="1" destOrd="0" presId="urn:microsoft.com/office/officeart/2005/8/layout/cycle7"/>
    <dgm:cxn modelId="{C79AE62A-3105-4154-ACD1-BBFEE6579283}" type="presParOf" srcId="{4C590D6B-9A7E-459F-A069-8800957BAD9E}" destId="{CE18804A-5FF5-4F73-A86B-DF5BE60DD65E}" srcOrd="0" destOrd="0" presId="urn:microsoft.com/office/officeart/2005/8/layout/cycle7"/>
    <dgm:cxn modelId="{36B69012-75E3-4BE4-85A7-EC48953E1316}" type="presParOf" srcId="{4C590D6B-9A7E-459F-A069-8800957BAD9E}" destId="{E3103CB4-E810-4520-AC1B-C22BD18BF07D}" srcOrd="1" destOrd="0" presId="urn:microsoft.com/office/officeart/2005/8/layout/cycle7"/>
    <dgm:cxn modelId="{C3C2F4E9-8DA9-47D3-A1D4-960E36231B3C}" type="presParOf" srcId="{E3103CB4-E810-4520-AC1B-C22BD18BF07D}" destId="{1C527A99-44FB-4EE2-9067-F0750AC8D88A}" srcOrd="0" destOrd="0" presId="urn:microsoft.com/office/officeart/2005/8/layout/cycle7"/>
    <dgm:cxn modelId="{C31CCB5F-CCC9-4992-B880-E6A1BE9D6A26}" type="presParOf" srcId="{4C590D6B-9A7E-459F-A069-8800957BAD9E}" destId="{F7FB73E9-1A42-460C-8594-00B77280CA4F}" srcOrd="2" destOrd="0" presId="urn:microsoft.com/office/officeart/2005/8/layout/cycle7"/>
    <dgm:cxn modelId="{74BA6346-5E27-4146-85A9-265A68A71E75}" type="presParOf" srcId="{4C590D6B-9A7E-459F-A069-8800957BAD9E}" destId="{8E581BD0-40C7-4DB5-8BB5-1EEBB77EB81D}" srcOrd="3" destOrd="0" presId="urn:microsoft.com/office/officeart/2005/8/layout/cycle7"/>
    <dgm:cxn modelId="{BC0F1547-5EE3-4313-9AED-C2C9DEC10FE0}" type="presParOf" srcId="{8E581BD0-40C7-4DB5-8BB5-1EEBB77EB81D}" destId="{E0435B3D-2196-4C40-B3FB-F355BE69D288}" srcOrd="0" destOrd="0" presId="urn:microsoft.com/office/officeart/2005/8/layout/cycle7"/>
    <dgm:cxn modelId="{C9B3C362-E6DC-4ADA-9FED-78E64FB02291}" type="presParOf" srcId="{4C590D6B-9A7E-459F-A069-8800957BAD9E}" destId="{2DB76015-2C48-4F0B-B968-B9ABECF22A75}" srcOrd="4" destOrd="0" presId="urn:microsoft.com/office/officeart/2005/8/layout/cycle7"/>
    <dgm:cxn modelId="{1310C37A-774A-44D5-AFA9-CA55B97A3256}" type="presParOf" srcId="{4C590D6B-9A7E-459F-A069-8800957BAD9E}" destId="{DCC792DB-4ADE-46C2-A70B-6ED2AF2A0695}" srcOrd="5" destOrd="0" presId="urn:microsoft.com/office/officeart/2005/8/layout/cycle7"/>
    <dgm:cxn modelId="{32AC43A4-6622-48AD-9696-0F0BDB246EE8}" type="presParOf" srcId="{DCC792DB-4ADE-46C2-A70B-6ED2AF2A0695}" destId="{569F52A0-99D7-4C0E-80AC-D9096DC5E90E}"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14C8FC-A7AA-41F7-AB3C-8FEE674C30D6}" type="doc">
      <dgm:prSet loTypeId="urn:microsoft.com/office/officeart/2005/8/layout/hProcess9" loCatId="process" qsTypeId="urn:microsoft.com/office/officeart/2005/8/quickstyle/simple1" qsCatId="simple" csTypeId="urn:microsoft.com/office/officeart/2005/8/colors/accent1_2" csCatId="accent1" phldr="1"/>
      <dgm:spPr/>
    </dgm:pt>
    <dgm:pt modelId="{2F090538-54FE-43D3-91BC-F111EEEB4C17}">
      <dgm:prSet phldrT="[Text]" custT="1"/>
      <dgm:spPr/>
      <dgm:t>
        <a:bodyPr/>
        <a:lstStyle/>
        <a:p>
          <a:r>
            <a:rPr lang="en-GB" sz="1500" b="1" dirty="0">
              <a:solidFill>
                <a:schemeClr val="bg1"/>
              </a:solidFill>
            </a:rPr>
            <a:t>Indicator mapping and inventory</a:t>
          </a:r>
          <a:endParaRPr lang="en-US" sz="1500" b="1" dirty="0">
            <a:solidFill>
              <a:schemeClr val="bg1"/>
            </a:solidFill>
          </a:endParaRPr>
        </a:p>
      </dgm:t>
    </dgm:pt>
    <dgm:pt modelId="{A418A0E2-18BB-47A0-B151-BD839AF184B8}" type="parTrans" cxnId="{C0B47F73-0A94-4451-9D6E-2D0E8F1B0A21}">
      <dgm:prSet/>
      <dgm:spPr/>
      <dgm:t>
        <a:bodyPr/>
        <a:lstStyle/>
        <a:p>
          <a:endParaRPr lang="en-US"/>
        </a:p>
      </dgm:t>
    </dgm:pt>
    <dgm:pt modelId="{AE92D47C-ED5A-400F-ADE4-93CC90C371B3}" type="sibTrans" cxnId="{C0B47F73-0A94-4451-9D6E-2D0E8F1B0A21}">
      <dgm:prSet/>
      <dgm:spPr/>
      <dgm:t>
        <a:bodyPr/>
        <a:lstStyle/>
        <a:p>
          <a:endParaRPr lang="en-US"/>
        </a:p>
      </dgm:t>
    </dgm:pt>
    <dgm:pt modelId="{0EDD20D9-3A9A-4938-BA25-8CB9CEAB7BBD}">
      <dgm:prSet phldrT="[Text]" custT="1"/>
      <dgm:spPr/>
      <dgm:t>
        <a:bodyPr/>
        <a:lstStyle/>
        <a:p>
          <a:r>
            <a:rPr lang="en-GB" sz="1500" b="1" dirty="0">
              <a:solidFill>
                <a:schemeClr val="bg1"/>
              </a:solidFill>
            </a:rPr>
            <a:t>Gap analysis</a:t>
          </a:r>
          <a:endParaRPr lang="en-US" sz="1500" b="1" dirty="0">
            <a:solidFill>
              <a:schemeClr val="bg1"/>
            </a:solidFill>
          </a:endParaRPr>
        </a:p>
      </dgm:t>
    </dgm:pt>
    <dgm:pt modelId="{05968222-FDBB-40D3-8CB5-DEE3598054BE}" type="parTrans" cxnId="{E1013710-6EBF-4A9F-94F2-6A2779196DC6}">
      <dgm:prSet/>
      <dgm:spPr/>
      <dgm:t>
        <a:bodyPr/>
        <a:lstStyle/>
        <a:p>
          <a:endParaRPr lang="en-US"/>
        </a:p>
      </dgm:t>
    </dgm:pt>
    <dgm:pt modelId="{7982D1CB-9326-4BB8-BCE3-7918F77D5D8B}" type="sibTrans" cxnId="{E1013710-6EBF-4A9F-94F2-6A2779196DC6}">
      <dgm:prSet/>
      <dgm:spPr/>
      <dgm:t>
        <a:bodyPr/>
        <a:lstStyle/>
        <a:p>
          <a:endParaRPr lang="en-US"/>
        </a:p>
      </dgm:t>
    </dgm:pt>
    <dgm:pt modelId="{07DF33F3-5AEE-40F8-BD59-9AED2CA0B2E2}">
      <dgm:prSet phldrT="[Text]" custT="1"/>
      <dgm:spPr/>
      <dgm:t>
        <a:bodyPr/>
        <a:lstStyle/>
        <a:p>
          <a:r>
            <a:rPr lang="en-GB" sz="1500" b="1" dirty="0">
              <a:solidFill>
                <a:schemeClr val="bg1"/>
              </a:solidFill>
            </a:rPr>
            <a:t>Recommendations</a:t>
          </a:r>
          <a:endParaRPr lang="en-US" sz="1500" b="1" dirty="0">
            <a:solidFill>
              <a:schemeClr val="bg1"/>
            </a:solidFill>
          </a:endParaRPr>
        </a:p>
      </dgm:t>
    </dgm:pt>
    <dgm:pt modelId="{C81F283E-7D05-4530-8B45-274BC215F163}" type="parTrans" cxnId="{E7525971-766D-414D-B230-9715B85DE9A3}">
      <dgm:prSet/>
      <dgm:spPr/>
      <dgm:t>
        <a:bodyPr/>
        <a:lstStyle/>
        <a:p>
          <a:endParaRPr lang="en-US"/>
        </a:p>
      </dgm:t>
    </dgm:pt>
    <dgm:pt modelId="{347E38BE-9F19-4B13-AC43-96E090264F69}" type="sibTrans" cxnId="{E7525971-766D-414D-B230-9715B85DE9A3}">
      <dgm:prSet/>
      <dgm:spPr/>
      <dgm:t>
        <a:bodyPr/>
        <a:lstStyle/>
        <a:p>
          <a:endParaRPr lang="en-US"/>
        </a:p>
      </dgm:t>
    </dgm:pt>
    <dgm:pt modelId="{2D7E6BF6-A824-44EE-B408-04D15EE65B00}">
      <dgm:prSet custT="1"/>
      <dgm:spPr/>
      <dgm:t>
        <a:bodyPr/>
        <a:lstStyle/>
        <a:p>
          <a:r>
            <a:rPr lang="en-GB" sz="1500" b="1" dirty="0"/>
            <a:t>Indicator calculation</a:t>
          </a:r>
          <a:endParaRPr lang="en-US" sz="1500" b="1" dirty="0"/>
        </a:p>
      </dgm:t>
    </dgm:pt>
    <dgm:pt modelId="{3BD42A22-751F-4283-BB3B-97FC4EAA4CD4}" type="parTrans" cxnId="{36B5B1F1-5B0E-4D9F-B70D-20AE32E95D98}">
      <dgm:prSet/>
      <dgm:spPr/>
      <dgm:t>
        <a:bodyPr/>
        <a:lstStyle/>
        <a:p>
          <a:endParaRPr lang="en-US"/>
        </a:p>
      </dgm:t>
    </dgm:pt>
    <dgm:pt modelId="{DAF8F3F6-39DA-4554-A64C-B3FD73D84D3D}" type="sibTrans" cxnId="{36B5B1F1-5B0E-4D9F-B70D-20AE32E95D98}">
      <dgm:prSet/>
      <dgm:spPr/>
      <dgm:t>
        <a:bodyPr/>
        <a:lstStyle/>
        <a:p>
          <a:endParaRPr lang="en-US"/>
        </a:p>
      </dgm:t>
    </dgm:pt>
    <dgm:pt modelId="{290AD1EA-B348-4AC0-B59D-8F6B75A6377F}">
      <dgm:prSet custT="1"/>
      <dgm:spPr/>
      <dgm:t>
        <a:bodyPr/>
        <a:lstStyle/>
        <a:p>
          <a:r>
            <a:rPr lang="en-GB" sz="1500" b="1" dirty="0"/>
            <a:t>Metadata</a:t>
          </a:r>
          <a:endParaRPr lang="en-US" sz="1500" b="1" dirty="0"/>
        </a:p>
      </dgm:t>
    </dgm:pt>
    <dgm:pt modelId="{88784DCD-A16F-4F81-B720-8C518DD56769}" type="parTrans" cxnId="{159D183D-A732-4EEB-A0E5-18EE283E28DD}">
      <dgm:prSet/>
      <dgm:spPr/>
      <dgm:t>
        <a:bodyPr/>
        <a:lstStyle/>
        <a:p>
          <a:endParaRPr lang="en-US"/>
        </a:p>
      </dgm:t>
    </dgm:pt>
    <dgm:pt modelId="{6DDFA895-DCDE-4D11-9B78-847294595A33}" type="sibTrans" cxnId="{159D183D-A732-4EEB-A0E5-18EE283E28DD}">
      <dgm:prSet/>
      <dgm:spPr/>
      <dgm:t>
        <a:bodyPr/>
        <a:lstStyle/>
        <a:p>
          <a:endParaRPr lang="en-US"/>
        </a:p>
      </dgm:t>
    </dgm:pt>
    <dgm:pt modelId="{D45436B7-B435-431C-AE49-42FC8B42A73D}">
      <dgm:prSet custT="1"/>
      <dgm:spPr/>
      <dgm:t>
        <a:bodyPr/>
        <a:lstStyle/>
        <a:p>
          <a:r>
            <a:rPr lang="en-GB" sz="1500" b="1" dirty="0"/>
            <a:t>Web portal</a:t>
          </a:r>
          <a:endParaRPr lang="en-US" sz="1500" b="1" dirty="0"/>
        </a:p>
      </dgm:t>
    </dgm:pt>
    <dgm:pt modelId="{4F91B82A-1A41-4B63-ABD9-D716C52B57F4}" type="parTrans" cxnId="{43155561-281F-49A2-BF32-F4CBF5F14C7A}">
      <dgm:prSet/>
      <dgm:spPr/>
      <dgm:t>
        <a:bodyPr/>
        <a:lstStyle/>
        <a:p>
          <a:endParaRPr lang="en-US"/>
        </a:p>
      </dgm:t>
    </dgm:pt>
    <dgm:pt modelId="{0F1FDE5E-CB1A-47F9-9736-835BBAEB17DE}" type="sibTrans" cxnId="{43155561-281F-49A2-BF32-F4CBF5F14C7A}">
      <dgm:prSet/>
      <dgm:spPr/>
      <dgm:t>
        <a:bodyPr/>
        <a:lstStyle/>
        <a:p>
          <a:endParaRPr lang="en-US"/>
        </a:p>
      </dgm:t>
    </dgm:pt>
    <dgm:pt modelId="{48E181ED-B8AC-4FB7-9170-6FBC988E7BBC}" type="pres">
      <dgm:prSet presAssocID="{5714C8FC-A7AA-41F7-AB3C-8FEE674C30D6}" presName="CompostProcess" presStyleCnt="0">
        <dgm:presLayoutVars>
          <dgm:dir/>
          <dgm:resizeHandles val="exact"/>
        </dgm:presLayoutVars>
      </dgm:prSet>
      <dgm:spPr/>
    </dgm:pt>
    <dgm:pt modelId="{B246D474-91F5-4D9A-9657-423397189ECE}" type="pres">
      <dgm:prSet presAssocID="{5714C8FC-A7AA-41F7-AB3C-8FEE674C30D6}" presName="arrow" presStyleLbl="bgShp" presStyleIdx="0" presStyleCnt="1" custScaleX="105240" custLinFactNeighborX="6758" custLinFactNeighborY="-46267"/>
      <dgm:spPr/>
    </dgm:pt>
    <dgm:pt modelId="{587E68EA-D968-4076-94B6-3396E872AF66}" type="pres">
      <dgm:prSet presAssocID="{5714C8FC-A7AA-41F7-AB3C-8FEE674C30D6}" presName="linearProcess" presStyleCnt="0"/>
      <dgm:spPr/>
    </dgm:pt>
    <dgm:pt modelId="{205580F2-686A-4915-8F84-CA2285B3748C}" type="pres">
      <dgm:prSet presAssocID="{2F090538-54FE-43D3-91BC-F111EEEB4C17}" presName="textNode" presStyleLbl="node1" presStyleIdx="0" presStyleCnt="6" custScaleX="103257" custLinFactNeighborX="14857" custLinFactNeighborY="-7447">
        <dgm:presLayoutVars>
          <dgm:bulletEnabled val="1"/>
        </dgm:presLayoutVars>
      </dgm:prSet>
      <dgm:spPr/>
      <dgm:t>
        <a:bodyPr/>
        <a:lstStyle/>
        <a:p>
          <a:endParaRPr lang="en-US"/>
        </a:p>
      </dgm:t>
    </dgm:pt>
    <dgm:pt modelId="{B59BC380-ABF4-43AB-8C1B-A364460CE50B}" type="pres">
      <dgm:prSet presAssocID="{AE92D47C-ED5A-400F-ADE4-93CC90C371B3}" presName="sibTrans" presStyleCnt="0"/>
      <dgm:spPr/>
    </dgm:pt>
    <dgm:pt modelId="{A56E9B7C-7595-41B7-A104-48E9E8579495}" type="pres">
      <dgm:prSet presAssocID="{0EDD20D9-3A9A-4938-BA25-8CB9CEAB7BBD}" presName="textNode" presStyleLbl="node1" presStyleIdx="1" presStyleCnt="6" custScaleX="103257" custLinFactNeighborX="10046" custLinFactNeighborY="-7447">
        <dgm:presLayoutVars>
          <dgm:bulletEnabled val="1"/>
        </dgm:presLayoutVars>
      </dgm:prSet>
      <dgm:spPr/>
      <dgm:t>
        <a:bodyPr/>
        <a:lstStyle/>
        <a:p>
          <a:endParaRPr lang="en-US"/>
        </a:p>
      </dgm:t>
    </dgm:pt>
    <dgm:pt modelId="{3AE3F3EC-0A07-40E9-817B-42C00C51B805}" type="pres">
      <dgm:prSet presAssocID="{7982D1CB-9326-4BB8-BCE3-7918F77D5D8B}" presName="sibTrans" presStyleCnt="0"/>
      <dgm:spPr/>
    </dgm:pt>
    <dgm:pt modelId="{EB707F8B-FB48-4E19-8A55-58082A209983}" type="pres">
      <dgm:prSet presAssocID="{07DF33F3-5AEE-40F8-BD59-9AED2CA0B2E2}" presName="textNode" presStyleLbl="node1" presStyleIdx="2" presStyleCnt="6" custScaleX="103257" custLinFactNeighborX="5073" custLinFactNeighborY="-7447">
        <dgm:presLayoutVars>
          <dgm:bulletEnabled val="1"/>
        </dgm:presLayoutVars>
      </dgm:prSet>
      <dgm:spPr/>
      <dgm:t>
        <a:bodyPr/>
        <a:lstStyle/>
        <a:p>
          <a:endParaRPr lang="en-US"/>
        </a:p>
      </dgm:t>
    </dgm:pt>
    <dgm:pt modelId="{EC7F9A03-7294-45C1-8394-4BAA9964F609}" type="pres">
      <dgm:prSet presAssocID="{347E38BE-9F19-4B13-AC43-96E090264F69}" presName="sibTrans" presStyleCnt="0"/>
      <dgm:spPr/>
    </dgm:pt>
    <dgm:pt modelId="{167C7DCF-421D-4C7C-934C-118041FA1281}" type="pres">
      <dgm:prSet presAssocID="{2D7E6BF6-A824-44EE-B408-04D15EE65B00}" presName="textNode" presStyleLbl="node1" presStyleIdx="3" presStyleCnt="6" custScaleX="103257" custLinFactNeighborX="-171" custLinFactNeighborY="-7447">
        <dgm:presLayoutVars>
          <dgm:bulletEnabled val="1"/>
        </dgm:presLayoutVars>
      </dgm:prSet>
      <dgm:spPr/>
      <dgm:t>
        <a:bodyPr/>
        <a:lstStyle/>
        <a:p>
          <a:endParaRPr lang="en-US"/>
        </a:p>
      </dgm:t>
    </dgm:pt>
    <dgm:pt modelId="{310319E8-F7F6-4E7A-AE9E-8A5E3BDEA961}" type="pres">
      <dgm:prSet presAssocID="{DAF8F3F6-39DA-4554-A64C-B3FD73D84D3D}" presName="sibTrans" presStyleCnt="0"/>
      <dgm:spPr/>
    </dgm:pt>
    <dgm:pt modelId="{D62C19A7-4C78-4FC6-A648-90F953356CC7}" type="pres">
      <dgm:prSet presAssocID="{290AD1EA-B348-4AC0-B59D-8F6B75A6377F}" presName="textNode" presStyleLbl="node1" presStyleIdx="4" presStyleCnt="6" custScaleX="103257" custLinFactNeighborX="-6604" custLinFactNeighborY="-7447">
        <dgm:presLayoutVars>
          <dgm:bulletEnabled val="1"/>
        </dgm:presLayoutVars>
      </dgm:prSet>
      <dgm:spPr/>
      <dgm:t>
        <a:bodyPr/>
        <a:lstStyle/>
        <a:p>
          <a:endParaRPr lang="en-US"/>
        </a:p>
      </dgm:t>
    </dgm:pt>
    <dgm:pt modelId="{32DB2469-D1B3-4265-BFB0-6F388BD619E4}" type="pres">
      <dgm:prSet presAssocID="{6DDFA895-DCDE-4D11-9B78-847294595A33}" presName="sibTrans" presStyleCnt="0"/>
      <dgm:spPr/>
    </dgm:pt>
    <dgm:pt modelId="{B46D0F60-D5D5-475A-98A3-158D82A19220}" type="pres">
      <dgm:prSet presAssocID="{D45436B7-B435-431C-AE49-42FC8B42A73D}" presName="textNode" presStyleLbl="node1" presStyleIdx="5" presStyleCnt="6" custScaleX="103257" custLinFactNeighborX="-13038" custLinFactNeighborY="-7447">
        <dgm:presLayoutVars>
          <dgm:bulletEnabled val="1"/>
        </dgm:presLayoutVars>
      </dgm:prSet>
      <dgm:spPr/>
      <dgm:t>
        <a:bodyPr/>
        <a:lstStyle/>
        <a:p>
          <a:endParaRPr lang="en-US"/>
        </a:p>
      </dgm:t>
    </dgm:pt>
  </dgm:ptLst>
  <dgm:cxnLst>
    <dgm:cxn modelId="{E7525971-766D-414D-B230-9715B85DE9A3}" srcId="{5714C8FC-A7AA-41F7-AB3C-8FEE674C30D6}" destId="{07DF33F3-5AEE-40F8-BD59-9AED2CA0B2E2}" srcOrd="2" destOrd="0" parTransId="{C81F283E-7D05-4530-8B45-274BC215F163}" sibTransId="{347E38BE-9F19-4B13-AC43-96E090264F69}"/>
    <dgm:cxn modelId="{1C444539-BF5F-400B-B69F-7D666B86690C}" type="presOf" srcId="{0EDD20D9-3A9A-4938-BA25-8CB9CEAB7BBD}" destId="{A56E9B7C-7595-41B7-A104-48E9E8579495}" srcOrd="0" destOrd="0" presId="urn:microsoft.com/office/officeart/2005/8/layout/hProcess9"/>
    <dgm:cxn modelId="{159D183D-A732-4EEB-A0E5-18EE283E28DD}" srcId="{5714C8FC-A7AA-41F7-AB3C-8FEE674C30D6}" destId="{290AD1EA-B348-4AC0-B59D-8F6B75A6377F}" srcOrd="4" destOrd="0" parTransId="{88784DCD-A16F-4F81-B720-8C518DD56769}" sibTransId="{6DDFA895-DCDE-4D11-9B78-847294595A33}"/>
    <dgm:cxn modelId="{F53436D0-3BE0-4F23-9A6A-122C023BE2C8}" type="presOf" srcId="{D45436B7-B435-431C-AE49-42FC8B42A73D}" destId="{B46D0F60-D5D5-475A-98A3-158D82A19220}" srcOrd="0" destOrd="0" presId="urn:microsoft.com/office/officeart/2005/8/layout/hProcess9"/>
    <dgm:cxn modelId="{36B5B1F1-5B0E-4D9F-B70D-20AE32E95D98}" srcId="{5714C8FC-A7AA-41F7-AB3C-8FEE674C30D6}" destId="{2D7E6BF6-A824-44EE-B408-04D15EE65B00}" srcOrd="3" destOrd="0" parTransId="{3BD42A22-751F-4283-BB3B-97FC4EAA4CD4}" sibTransId="{DAF8F3F6-39DA-4554-A64C-B3FD73D84D3D}"/>
    <dgm:cxn modelId="{9969C8B1-AFA6-4DCD-9253-8C7D8F536F34}" type="presOf" srcId="{07DF33F3-5AEE-40F8-BD59-9AED2CA0B2E2}" destId="{EB707F8B-FB48-4E19-8A55-58082A209983}" srcOrd="0" destOrd="0" presId="urn:microsoft.com/office/officeart/2005/8/layout/hProcess9"/>
    <dgm:cxn modelId="{09E55946-B232-4CD2-AD48-A9A4FFCD46EB}" type="presOf" srcId="{5714C8FC-A7AA-41F7-AB3C-8FEE674C30D6}" destId="{48E181ED-B8AC-4FB7-9170-6FBC988E7BBC}" srcOrd="0" destOrd="0" presId="urn:microsoft.com/office/officeart/2005/8/layout/hProcess9"/>
    <dgm:cxn modelId="{7D1C63CE-F34C-4693-B5DB-F7511CFE7FEC}" type="presOf" srcId="{2F090538-54FE-43D3-91BC-F111EEEB4C17}" destId="{205580F2-686A-4915-8F84-CA2285B3748C}" srcOrd="0" destOrd="0" presId="urn:microsoft.com/office/officeart/2005/8/layout/hProcess9"/>
    <dgm:cxn modelId="{CAFC4313-D1EC-4EC2-9265-49D3F5335A8C}" type="presOf" srcId="{2D7E6BF6-A824-44EE-B408-04D15EE65B00}" destId="{167C7DCF-421D-4C7C-934C-118041FA1281}" srcOrd="0" destOrd="0" presId="urn:microsoft.com/office/officeart/2005/8/layout/hProcess9"/>
    <dgm:cxn modelId="{E1013710-6EBF-4A9F-94F2-6A2779196DC6}" srcId="{5714C8FC-A7AA-41F7-AB3C-8FEE674C30D6}" destId="{0EDD20D9-3A9A-4938-BA25-8CB9CEAB7BBD}" srcOrd="1" destOrd="0" parTransId="{05968222-FDBB-40D3-8CB5-DEE3598054BE}" sibTransId="{7982D1CB-9326-4BB8-BCE3-7918F77D5D8B}"/>
    <dgm:cxn modelId="{C0B47F73-0A94-4451-9D6E-2D0E8F1B0A21}" srcId="{5714C8FC-A7AA-41F7-AB3C-8FEE674C30D6}" destId="{2F090538-54FE-43D3-91BC-F111EEEB4C17}" srcOrd="0" destOrd="0" parTransId="{A418A0E2-18BB-47A0-B151-BD839AF184B8}" sibTransId="{AE92D47C-ED5A-400F-ADE4-93CC90C371B3}"/>
    <dgm:cxn modelId="{43155561-281F-49A2-BF32-F4CBF5F14C7A}" srcId="{5714C8FC-A7AA-41F7-AB3C-8FEE674C30D6}" destId="{D45436B7-B435-431C-AE49-42FC8B42A73D}" srcOrd="5" destOrd="0" parTransId="{4F91B82A-1A41-4B63-ABD9-D716C52B57F4}" sibTransId="{0F1FDE5E-CB1A-47F9-9736-835BBAEB17DE}"/>
    <dgm:cxn modelId="{6E2EC929-DC7D-4FBC-88FE-D9B28CBCE2C1}" type="presOf" srcId="{290AD1EA-B348-4AC0-B59D-8F6B75A6377F}" destId="{D62C19A7-4C78-4FC6-A648-90F953356CC7}" srcOrd="0" destOrd="0" presId="urn:microsoft.com/office/officeart/2005/8/layout/hProcess9"/>
    <dgm:cxn modelId="{CE37F53B-B6A5-4E6C-8786-FB5427E7C941}" type="presParOf" srcId="{48E181ED-B8AC-4FB7-9170-6FBC988E7BBC}" destId="{B246D474-91F5-4D9A-9657-423397189ECE}" srcOrd="0" destOrd="0" presId="urn:microsoft.com/office/officeart/2005/8/layout/hProcess9"/>
    <dgm:cxn modelId="{F0EE88FF-9202-4B7E-98B4-686D1ACAE819}" type="presParOf" srcId="{48E181ED-B8AC-4FB7-9170-6FBC988E7BBC}" destId="{587E68EA-D968-4076-94B6-3396E872AF66}" srcOrd="1" destOrd="0" presId="urn:microsoft.com/office/officeart/2005/8/layout/hProcess9"/>
    <dgm:cxn modelId="{56605F63-F64D-4DC9-9A05-BFFEF8C9A537}" type="presParOf" srcId="{587E68EA-D968-4076-94B6-3396E872AF66}" destId="{205580F2-686A-4915-8F84-CA2285B3748C}" srcOrd="0" destOrd="0" presId="urn:microsoft.com/office/officeart/2005/8/layout/hProcess9"/>
    <dgm:cxn modelId="{A31442C4-086A-4201-99C4-9E28DF9309B3}" type="presParOf" srcId="{587E68EA-D968-4076-94B6-3396E872AF66}" destId="{B59BC380-ABF4-43AB-8C1B-A364460CE50B}" srcOrd="1" destOrd="0" presId="urn:microsoft.com/office/officeart/2005/8/layout/hProcess9"/>
    <dgm:cxn modelId="{7759A99D-0F67-438A-AAE6-0B6D4D0B03C5}" type="presParOf" srcId="{587E68EA-D968-4076-94B6-3396E872AF66}" destId="{A56E9B7C-7595-41B7-A104-48E9E8579495}" srcOrd="2" destOrd="0" presId="urn:microsoft.com/office/officeart/2005/8/layout/hProcess9"/>
    <dgm:cxn modelId="{C85D4046-9B87-4141-8B96-020DE30F8903}" type="presParOf" srcId="{587E68EA-D968-4076-94B6-3396E872AF66}" destId="{3AE3F3EC-0A07-40E9-817B-42C00C51B805}" srcOrd="3" destOrd="0" presId="urn:microsoft.com/office/officeart/2005/8/layout/hProcess9"/>
    <dgm:cxn modelId="{121B9692-E297-4761-80CA-00DA31ED89E0}" type="presParOf" srcId="{587E68EA-D968-4076-94B6-3396E872AF66}" destId="{EB707F8B-FB48-4E19-8A55-58082A209983}" srcOrd="4" destOrd="0" presId="urn:microsoft.com/office/officeart/2005/8/layout/hProcess9"/>
    <dgm:cxn modelId="{A5B3ACCD-EA8C-4DE1-BF80-488C648C6139}" type="presParOf" srcId="{587E68EA-D968-4076-94B6-3396E872AF66}" destId="{EC7F9A03-7294-45C1-8394-4BAA9964F609}" srcOrd="5" destOrd="0" presId="urn:microsoft.com/office/officeart/2005/8/layout/hProcess9"/>
    <dgm:cxn modelId="{D6311503-9D28-43D5-8281-B24F70EAE157}" type="presParOf" srcId="{587E68EA-D968-4076-94B6-3396E872AF66}" destId="{167C7DCF-421D-4C7C-934C-118041FA1281}" srcOrd="6" destOrd="0" presId="urn:microsoft.com/office/officeart/2005/8/layout/hProcess9"/>
    <dgm:cxn modelId="{3447C550-C289-419D-8EF0-76B5061F5637}" type="presParOf" srcId="{587E68EA-D968-4076-94B6-3396E872AF66}" destId="{310319E8-F7F6-4E7A-AE9E-8A5E3BDEA961}" srcOrd="7" destOrd="0" presId="urn:microsoft.com/office/officeart/2005/8/layout/hProcess9"/>
    <dgm:cxn modelId="{CE4153F7-43E0-4873-9D00-131886AE26DB}" type="presParOf" srcId="{587E68EA-D968-4076-94B6-3396E872AF66}" destId="{D62C19A7-4C78-4FC6-A648-90F953356CC7}" srcOrd="8" destOrd="0" presId="urn:microsoft.com/office/officeart/2005/8/layout/hProcess9"/>
    <dgm:cxn modelId="{D9B221D5-620D-420E-9C89-F8CDAB725C8E}" type="presParOf" srcId="{587E68EA-D968-4076-94B6-3396E872AF66}" destId="{32DB2469-D1B3-4265-BFB0-6F388BD619E4}" srcOrd="9" destOrd="0" presId="urn:microsoft.com/office/officeart/2005/8/layout/hProcess9"/>
    <dgm:cxn modelId="{D937B1C7-8FCE-4A14-B337-BA73BA0ACE6F}" type="presParOf" srcId="{587E68EA-D968-4076-94B6-3396E872AF66}" destId="{B46D0F60-D5D5-475A-98A3-158D82A19220}"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C62A21-AFB5-4D88-8C7C-E91F41EF8313}" type="doc">
      <dgm:prSet loTypeId="urn:microsoft.com/office/officeart/2005/8/layout/gear1" loCatId="cycle" qsTypeId="urn:microsoft.com/office/officeart/2005/8/quickstyle/simple1" qsCatId="simple" csTypeId="urn:microsoft.com/office/officeart/2005/8/colors/accent1_2" csCatId="accent1" phldr="1"/>
      <dgm:spPr/>
    </dgm:pt>
    <dgm:pt modelId="{00DA8438-AFAB-482F-BB0C-10D8993FAC7A}">
      <dgm:prSet phldrT="[Text]"/>
      <dgm:spPr/>
      <dgm:t>
        <a:bodyPr/>
        <a:lstStyle/>
        <a:p>
          <a:r>
            <a:rPr lang="en-US" dirty="0"/>
            <a:t>SDG</a:t>
          </a:r>
        </a:p>
      </dgm:t>
    </dgm:pt>
    <dgm:pt modelId="{53A25B35-DCEA-41A6-82A4-2A2E5DB242C5}" type="parTrans" cxnId="{81DE8A60-CEA4-42DD-B290-918AB9AFA39D}">
      <dgm:prSet/>
      <dgm:spPr/>
      <dgm:t>
        <a:bodyPr/>
        <a:lstStyle/>
        <a:p>
          <a:endParaRPr lang="en-US"/>
        </a:p>
      </dgm:t>
    </dgm:pt>
    <dgm:pt modelId="{5C566735-D560-45DB-9CB1-C504F9CDF8E1}" type="sibTrans" cxnId="{81DE8A60-CEA4-42DD-B290-918AB9AFA39D}">
      <dgm:prSet/>
      <dgm:spPr/>
      <dgm:t>
        <a:bodyPr/>
        <a:lstStyle/>
        <a:p>
          <a:endParaRPr lang="en-US"/>
        </a:p>
      </dgm:t>
    </dgm:pt>
    <dgm:pt modelId="{D6118AEE-9A86-4849-A234-BC4E965E2452}">
      <dgm:prSet phldrT="[Text]"/>
      <dgm:spPr/>
      <dgm:t>
        <a:bodyPr/>
        <a:lstStyle/>
        <a:p>
          <a:r>
            <a:rPr lang="en-US" dirty="0"/>
            <a:t>SDI</a:t>
          </a:r>
        </a:p>
      </dgm:t>
    </dgm:pt>
    <dgm:pt modelId="{EE911D5F-7FC8-46C9-9E50-DAADBC923745}" type="parTrans" cxnId="{DC8C3BEE-B84B-4332-8F2A-02F80F8BC53C}">
      <dgm:prSet/>
      <dgm:spPr/>
      <dgm:t>
        <a:bodyPr/>
        <a:lstStyle/>
        <a:p>
          <a:endParaRPr lang="en-US"/>
        </a:p>
      </dgm:t>
    </dgm:pt>
    <dgm:pt modelId="{46071089-EDE6-4261-952B-3D33FD09F045}" type="sibTrans" cxnId="{DC8C3BEE-B84B-4332-8F2A-02F80F8BC53C}">
      <dgm:prSet/>
      <dgm:spPr/>
      <dgm:t>
        <a:bodyPr/>
        <a:lstStyle/>
        <a:p>
          <a:endParaRPr lang="en-US"/>
        </a:p>
      </dgm:t>
    </dgm:pt>
    <dgm:pt modelId="{A04B9A12-8F31-461C-B7C9-F07DBBCFF09E}" type="pres">
      <dgm:prSet presAssocID="{8FC62A21-AFB5-4D88-8C7C-E91F41EF8313}" presName="composite" presStyleCnt="0">
        <dgm:presLayoutVars>
          <dgm:chMax val="3"/>
          <dgm:animLvl val="lvl"/>
          <dgm:resizeHandles val="exact"/>
        </dgm:presLayoutVars>
      </dgm:prSet>
      <dgm:spPr/>
    </dgm:pt>
    <dgm:pt modelId="{2CB0BA67-0C53-4E4D-8DB4-E47BB71B0A22}" type="pres">
      <dgm:prSet presAssocID="{00DA8438-AFAB-482F-BB0C-10D8993FAC7A}" presName="gear1" presStyleLbl="node1" presStyleIdx="0" presStyleCnt="2">
        <dgm:presLayoutVars>
          <dgm:chMax val="1"/>
          <dgm:bulletEnabled val="1"/>
        </dgm:presLayoutVars>
      </dgm:prSet>
      <dgm:spPr/>
      <dgm:t>
        <a:bodyPr/>
        <a:lstStyle/>
        <a:p>
          <a:endParaRPr lang="en-US"/>
        </a:p>
      </dgm:t>
    </dgm:pt>
    <dgm:pt modelId="{87341E3F-A067-4EA3-9069-9E0469C2B084}" type="pres">
      <dgm:prSet presAssocID="{00DA8438-AFAB-482F-BB0C-10D8993FAC7A}" presName="gear1srcNode" presStyleLbl="node1" presStyleIdx="0" presStyleCnt="2"/>
      <dgm:spPr/>
      <dgm:t>
        <a:bodyPr/>
        <a:lstStyle/>
        <a:p>
          <a:endParaRPr lang="en-US"/>
        </a:p>
      </dgm:t>
    </dgm:pt>
    <dgm:pt modelId="{BB0ED0BB-AF92-434B-8E34-738BB39A9E25}" type="pres">
      <dgm:prSet presAssocID="{00DA8438-AFAB-482F-BB0C-10D8993FAC7A}" presName="gear1dstNode" presStyleLbl="node1" presStyleIdx="0" presStyleCnt="2"/>
      <dgm:spPr/>
      <dgm:t>
        <a:bodyPr/>
        <a:lstStyle/>
        <a:p>
          <a:endParaRPr lang="en-US"/>
        </a:p>
      </dgm:t>
    </dgm:pt>
    <dgm:pt modelId="{8645FA1D-7F42-44E0-9D51-1E82D8FB7171}" type="pres">
      <dgm:prSet presAssocID="{D6118AEE-9A86-4849-A234-BC4E965E2452}" presName="gear2" presStyleLbl="node1" presStyleIdx="1" presStyleCnt="2">
        <dgm:presLayoutVars>
          <dgm:chMax val="1"/>
          <dgm:bulletEnabled val="1"/>
        </dgm:presLayoutVars>
      </dgm:prSet>
      <dgm:spPr/>
      <dgm:t>
        <a:bodyPr/>
        <a:lstStyle/>
        <a:p>
          <a:endParaRPr lang="en-US"/>
        </a:p>
      </dgm:t>
    </dgm:pt>
    <dgm:pt modelId="{14DBA81B-83D4-4390-A650-56E1DA401B11}" type="pres">
      <dgm:prSet presAssocID="{D6118AEE-9A86-4849-A234-BC4E965E2452}" presName="gear2srcNode" presStyleLbl="node1" presStyleIdx="1" presStyleCnt="2"/>
      <dgm:spPr/>
      <dgm:t>
        <a:bodyPr/>
        <a:lstStyle/>
        <a:p>
          <a:endParaRPr lang="en-US"/>
        </a:p>
      </dgm:t>
    </dgm:pt>
    <dgm:pt modelId="{B8861BE1-B9F6-4207-AF51-7A67FEA8612E}" type="pres">
      <dgm:prSet presAssocID="{D6118AEE-9A86-4849-A234-BC4E965E2452}" presName="gear2dstNode" presStyleLbl="node1" presStyleIdx="1" presStyleCnt="2"/>
      <dgm:spPr/>
      <dgm:t>
        <a:bodyPr/>
        <a:lstStyle/>
        <a:p>
          <a:endParaRPr lang="en-US"/>
        </a:p>
      </dgm:t>
    </dgm:pt>
    <dgm:pt modelId="{78894B5E-8E80-4CFB-AB99-E84D3BCE149D}" type="pres">
      <dgm:prSet presAssocID="{5C566735-D560-45DB-9CB1-C504F9CDF8E1}" presName="connector1" presStyleLbl="sibTrans2D1" presStyleIdx="0" presStyleCnt="2"/>
      <dgm:spPr/>
      <dgm:t>
        <a:bodyPr/>
        <a:lstStyle/>
        <a:p>
          <a:endParaRPr lang="en-US"/>
        </a:p>
      </dgm:t>
    </dgm:pt>
    <dgm:pt modelId="{B7E00920-0A94-49D2-A2A9-54C3C8D3BDAC}" type="pres">
      <dgm:prSet presAssocID="{46071089-EDE6-4261-952B-3D33FD09F045}" presName="connector2" presStyleLbl="sibTrans2D1" presStyleIdx="1" presStyleCnt="2"/>
      <dgm:spPr/>
      <dgm:t>
        <a:bodyPr/>
        <a:lstStyle/>
        <a:p>
          <a:endParaRPr lang="en-US"/>
        </a:p>
      </dgm:t>
    </dgm:pt>
  </dgm:ptLst>
  <dgm:cxnLst>
    <dgm:cxn modelId="{149522FA-D605-4EF4-907A-A807889E9943}" type="presOf" srcId="{D6118AEE-9A86-4849-A234-BC4E965E2452}" destId="{B8861BE1-B9F6-4207-AF51-7A67FEA8612E}" srcOrd="2" destOrd="0" presId="urn:microsoft.com/office/officeart/2005/8/layout/gear1"/>
    <dgm:cxn modelId="{617DF6A8-807C-495B-8F82-BE3AC79F6CC8}" type="presOf" srcId="{00DA8438-AFAB-482F-BB0C-10D8993FAC7A}" destId="{87341E3F-A067-4EA3-9069-9E0469C2B084}" srcOrd="1" destOrd="0" presId="urn:microsoft.com/office/officeart/2005/8/layout/gear1"/>
    <dgm:cxn modelId="{5C1110A9-CC4F-482D-B028-B39DC15C555F}" type="presOf" srcId="{5C566735-D560-45DB-9CB1-C504F9CDF8E1}" destId="{78894B5E-8E80-4CFB-AB99-E84D3BCE149D}" srcOrd="0" destOrd="0" presId="urn:microsoft.com/office/officeart/2005/8/layout/gear1"/>
    <dgm:cxn modelId="{0CBA9C48-936F-4DE1-922B-1D6E22FC114A}" type="presOf" srcId="{46071089-EDE6-4261-952B-3D33FD09F045}" destId="{B7E00920-0A94-49D2-A2A9-54C3C8D3BDAC}" srcOrd="0" destOrd="0" presId="urn:microsoft.com/office/officeart/2005/8/layout/gear1"/>
    <dgm:cxn modelId="{7E1B2569-8667-4DBE-826E-8C50A82CD21D}" type="presOf" srcId="{8FC62A21-AFB5-4D88-8C7C-E91F41EF8313}" destId="{A04B9A12-8F31-461C-B7C9-F07DBBCFF09E}" srcOrd="0" destOrd="0" presId="urn:microsoft.com/office/officeart/2005/8/layout/gear1"/>
    <dgm:cxn modelId="{DC8C3BEE-B84B-4332-8F2A-02F80F8BC53C}" srcId="{8FC62A21-AFB5-4D88-8C7C-E91F41EF8313}" destId="{D6118AEE-9A86-4849-A234-BC4E965E2452}" srcOrd="1" destOrd="0" parTransId="{EE911D5F-7FC8-46C9-9E50-DAADBC923745}" sibTransId="{46071089-EDE6-4261-952B-3D33FD09F045}"/>
    <dgm:cxn modelId="{37B1DA85-E98F-4779-ABC7-9123B01D5D19}" type="presOf" srcId="{D6118AEE-9A86-4849-A234-BC4E965E2452}" destId="{14DBA81B-83D4-4390-A650-56E1DA401B11}" srcOrd="1" destOrd="0" presId="urn:microsoft.com/office/officeart/2005/8/layout/gear1"/>
    <dgm:cxn modelId="{71E42E5C-2363-4800-A778-BACBA922ABB2}" type="presOf" srcId="{D6118AEE-9A86-4849-A234-BC4E965E2452}" destId="{8645FA1D-7F42-44E0-9D51-1E82D8FB7171}" srcOrd="0" destOrd="0" presId="urn:microsoft.com/office/officeart/2005/8/layout/gear1"/>
    <dgm:cxn modelId="{C74218C3-B880-4B78-818F-0F678B502AAF}" type="presOf" srcId="{00DA8438-AFAB-482F-BB0C-10D8993FAC7A}" destId="{BB0ED0BB-AF92-434B-8E34-738BB39A9E25}" srcOrd="2" destOrd="0" presId="urn:microsoft.com/office/officeart/2005/8/layout/gear1"/>
    <dgm:cxn modelId="{81DE8A60-CEA4-42DD-B290-918AB9AFA39D}" srcId="{8FC62A21-AFB5-4D88-8C7C-E91F41EF8313}" destId="{00DA8438-AFAB-482F-BB0C-10D8993FAC7A}" srcOrd="0" destOrd="0" parTransId="{53A25B35-DCEA-41A6-82A4-2A2E5DB242C5}" sibTransId="{5C566735-D560-45DB-9CB1-C504F9CDF8E1}"/>
    <dgm:cxn modelId="{1E2B08BE-ACBC-4D5B-9111-0E952CF547FD}" type="presOf" srcId="{00DA8438-AFAB-482F-BB0C-10D8993FAC7A}" destId="{2CB0BA67-0C53-4E4D-8DB4-E47BB71B0A22}" srcOrd="0" destOrd="0" presId="urn:microsoft.com/office/officeart/2005/8/layout/gear1"/>
    <dgm:cxn modelId="{2E2C911A-D19F-453F-B9C3-54B2BA3C929C}" type="presParOf" srcId="{A04B9A12-8F31-461C-B7C9-F07DBBCFF09E}" destId="{2CB0BA67-0C53-4E4D-8DB4-E47BB71B0A22}" srcOrd="0" destOrd="0" presId="urn:microsoft.com/office/officeart/2005/8/layout/gear1"/>
    <dgm:cxn modelId="{CE56A543-5233-40B9-A129-10D3771E008D}" type="presParOf" srcId="{A04B9A12-8F31-461C-B7C9-F07DBBCFF09E}" destId="{87341E3F-A067-4EA3-9069-9E0469C2B084}" srcOrd="1" destOrd="0" presId="urn:microsoft.com/office/officeart/2005/8/layout/gear1"/>
    <dgm:cxn modelId="{3D4414C7-3F14-4DD6-8D1D-E670F7224526}" type="presParOf" srcId="{A04B9A12-8F31-461C-B7C9-F07DBBCFF09E}" destId="{BB0ED0BB-AF92-434B-8E34-738BB39A9E25}" srcOrd="2" destOrd="0" presId="urn:microsoft.com/office/officeart/2005/8/layout/gear1"/>
    <dgm:cxn modelId="{FC5981A7-7E6A-4CB2-968D-181CD92BFAA0}" type="presParOf" srcId="{A04B9A12-8F31-461C-B7C9-F07DBBCFF09E}" destId="{8645FA1D-7F42-44E0-9D51-1E82D8FB7171}" srcOrd="3" destOrd="0" presId="urn:microsoft.com/office/officeart/2005/8/layout/gear1"/>
    <dgm:cxn modelId="{606EDC58-28E7-4F39-B74E-65C613076B96}" type="presParOf" srcId="{A04B9A12-8F31-461C-B7C9-F07DBBCFF09E}" destId="{14DBA81B-83D4-4390-A650-56E1DA401B11}" srcOrd="4" destOrd="0" presId="urn:microsoft.com/office/officeart/2005/8/layout/gear1"/>
    <dgm:cxn modelId="{FD0F8EFE-8D3D-40BA-8A3D-8C25DD8BC4E1}" type="presParOf" srcId="{A04B9A12-8F31-461C-B7C9-F07DBBCFF09E}" destId="{B8861BE1-B9F6-4207-AF51-7A67FEA8612E}" srcOrd="5" destOrd="0" presId="urn:microsoft.com/office/officeart/2005/8/layout/gear1"/>
    <dgm:cxn modelId="{49EC4B47-E460-47CE-A6B2-8CC500132F1A}" type="presParOf" srcId="{A04B9A12-8F31-461C-B7C9-F07DBBCFF09E}" destId="{78894B5E-8E80-4CFB-AB99-E84D3BCE149D}" srcOrd="6" destOrd="0" presId="urn:microsoft.com/office/officeart/2005/8/layout/gear1"/>
    <dgm:cxn modelId="{AADE4A65-CF3A-43D1-841C-1F95BD850BD6}" type="presParOf" srcId="{A04B9A12-8F31-461C-B7C9-F07DBBCFF09E}" destId="{B7E00920-0A94-49D2-A2A9-54C3C8D3BDAC}" srcOrd="7"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8804A-5FF5-4F73-A86B-DF5BE60DD65E}">
      <dsp:nvSpPr>
        <dsp:cNvPr id="0" name=""/>
        <dsp:cNvSpPr/>
      </dsp:nvSpPr>
      <dsp:spPr>
        <a:xfrm>
          <a:off x="1584408" y="24864"/>
          <a:ext cx="2165182" cy="110218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a:solidFill>
                <a:srgbClr val="002060"/>
              </a:solidFill>
            </a:rPr>
            <a:t>SOCIAL RESPONSIBILITY</a:t>
          </a:r>
          <a:endParaRPr lang="en-US" sz="2000" kern="1200" dirty="0">
            <a:solidFill>
              <a:srgbClr val="002060"/>
            </a:solidFill>
          </a:endParaRPr>
        </a:p>
      </dsp:txBody>
      <dsp:txXfrm>
        <a:off x="1616690" y="57146"/>
        <a:ext cx="2100618" cy="1037623"/>
      </dsp:txXfrm>
    </dsp:sp>
    <dsp:sp modelId="{E3103CB4-E810-4520-AC1B-C22BD18BF07D}">
      <dsp:nvSpPr>
        <dsp:cNvPr id="0" name=""/>
        <dsp:cNvSpPr/>
      </dsp:nvSpPr>
      <dsp:spPr>
        <a:xfrm rot="3311848">
          <a:off x="3598641" y="1567097"/>
          <a:ext cx="930642" cy="297172"/>
        </a:xfrm>
        <a:prstGeom prst="lef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687793" y="1626531"/>
        <a:ext cx="752338" cy="178304"/>
      </dsp:txXfrm>
    </dsp:sp>
    <dsp:sp modelId="{F7FB73E9-1A42-460C-8594-00B77280CA4F}">
      <dsp:nvSpPr>
        <dsp:cNvPr id="0" name=""/>
        <dsp:cNvSpPr/>
      </dsp:nvSpPr>
      <dsp:spPr>
        <a:xfrm>
          <a:off x="3168817" y="2304315"/>
          <a:ext cx="2165182" cy="1102187"/>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a:solidFill>
                <a:srgbClr val="002060"/>
              </a:solidFill>
            </a:rPr>
            <a:t>ENVIRONMENTAL PROTECTION</a:t>
          </a:r>
          <a:endParaRPr lang="en-US" sz="2000" kern="1200" dirty="0">
            <a:solidFill>
              <a:srgbClr val="002060"/>
            </a:solidFill>
          </a:endParaRPr>
        </a:p>
      </dsp:txBody>
      <dsp:txXfrm>
        <a:off x="3201099" y="2336597"/>
        <a:ext cx="2100618" cy="1037623"/>
      </dsp:txXfrm>
    </dsp:sp>
    <dsp:sp modelId="{8E581BD0-40C7-4DB5-8BB5-1EEBB77EB81D}">
      <dsp:nvSpPr>
        <dsp:cNvPr id="0" name=""/>
        <dsp:cNvSpPr/>
      </dsp:nvSpPr>
      <dsp:spPr>
        <a:xfrm rot="10800017">
          <a:off x="2274426" y="2693457"/>
          <a:ext cx="861352" cy="297267"/>
        </a:xfrm>
        <a:prstGeom prst="leftRightArrow">
          <a:avLst>
            <a:gd name="adj1" fmla="val 60000"/>
            <a:gd name="adj2" fmla="val 50000"/>
          </a:avLst>
        </a:prstGeom>
        <a:solidFill>
          <a:schemeClr val="accent5">
            <a:hueOff val="-4966938"/>
            <a:satOff val="19906"/>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b="1" kern="1200" dirty="0">
            <a:solidFill>
              <a:schemeClr val="bg1"/>
            </a:solidFill>
          </a:endParaRPr>
        </a:p>
      </dsp:txBody>
      <dsp:txXfrm rot="10800000">
        <a:off x="2363606" y="2752910"/>
        <a:ext cx="682992" cy="178361"/>
      </dsp:txXfrm>
    </dsp:sp>
    <dsp:sp modelId="{2DB76015-2C48-4F0B-B968-B9ABECF22A75}">
      <dsp:nvSpPr>
        <dsp:cNvPr id="0" name=""/>
        <dsp:cNvSpPr/>
      </dsp:nvSpPr>
      <dsp:spPr>
        <a:xfrm>
          <a:off x="76205" y="2304300"/>
          <a:ext cx="2165182" cy="1102187"/>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a:solidFill>
                <a:srgbClr val="002060"/>
              </a:solidFill>
            </a:rPr>
            <a:t>ECONOMIC DEVELOPMENT</a:t>
          </a:r>
          <a:endParaRPr lang="en-US" sz="2000" kern="1200" dirty="0">
            <a:solidFill>
              <a:srgbClr val="002060"/>
            </a:solidFill>
          </a:endParaRPr>
        </a:p>
      </dsp:txBody>
      <dsp:txXfrm>
        <a:off x="108487" y="2336582"/>
        <a:ext cx="2100618" cy="1037623"/>
      </dsp:txXfrm>
    </dsp:sp>
    <dsp:sp modelId="{DCC792DB-4ADE-46C2-A70B-6ED2AF2A0695}">
      <dsp:nvSpPr>
        <dsp:cNvPr id="0" name=""/>
        <dsp:cNvSpPr/>
      </dsp:nvSpPr>
      <dsp:spPr>
        <a:xfrm rot="18209453">
          <a:off x="758789" y="1567090"/>
          <a:ext cx="952389" cy="297172"/>
        </a:xfrm>
        <a:prstGeom prst="lef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p>
      </dsp:txBody>
      <dsp:txXfrm>
        <a:off x="847941" y="1626524"/>
        <a:ext cx="774085" cy="1783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46D474-91F5-4D9A-9657-423397189ECE}">
      <dsp:nvSpPr>
        <dsp:cNvPr id="0" name=""/>
        <dsp:cNvSpPr/>
      </dsp:nvSpPr>
      <dsp:spPr>
        <a:xfrm>
          <a:off x="948254" y="0"/>
          <a:ext cx="8043345" cy="4165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5580F2-686A-4915-8F84-CA2285B3748C}">
      <dsp:nvSpPr>
        <dsp:cNvPr id="0" name=""/>
        <dsp:cNvSpPr/>
      </dsp:nvSpPr>
      <dsp:spPr>
        <a:xfrm>
          <a:off x="32819"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solidFill>
                <a:schemeClr val="bg1"/>
              </a:solidFill>
            </a:rPr>
            <a:t>Indicator mapping and inventory</a:t>
          </a:r>
          <a:endParaRPr lang="en-US" sz="1500" b="1" kern="1200" dirty="0">
            <a:solidFill>
              <a:schemeClr val="bg1"/>
            </a:solidFill>
          </a:endParaRPr>
        </a:p>
      </dsp:txBody>
      <dsp:txXfrm>
        <a:off x="97285" y="1190061"/>
        <a:ext cx="1191654" cy="1537308"/>
      </dsp:txXfrm>
    </dsp:sp>
    <dsp:sp modelId="{A56E9B7C-7595-41B7-A104-48E9E8579495}">
      <dsp:nvSpPr>
        <dsp:cNvPr id="0" name=""/>
        <dsp:cNvSpPr/>
      </dsp:nvSpPr>
      <dsp:spPr>
        <a:xfrm>
          <a:off x="1556306"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solidFill>
                <a:schemeClr val="bg1"/>
              </a:solidFill>
            </a:rPr>
            <a:t>Gap analysis</a:t>
          </a:r>
          <a:endParaRPr lang="en-US" sz="1500" b="1" kern="1200" dirty="0">
            <a:solidFill>
              <a:schemeClr val="bg1"/>
            </a:solidFill>
          </a:endParaRPr>
        </a:p>
      </dsp:txBody>
      <dsp:txXfrm>
        <a:off x="1620772" y="1190061"/>
        <a:ext cx="1191654" cy="1537308"/>
      </dsp:txXfrm>
    </dsp:sp>
    <dsp:sp modelId="{EB707F8B-FB48-4E19-8A55-58082A209983}">
      <dsp:nvSpPr>
        <dsp:cNvPr id="0" name=""/>
        <dsp:cNvSpPr/>
      </dsp:nvSpPr>
      <dsp:spPr>
        <a:xfrm>
          <a:off x="3079448"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solidFill>
                <a:schemeClr val="bg1"/>
              </a:solidFill>
            </a:rPr>
            <a:t>Recommendations</a:t>
          </a:r>
          <a:endParaRPr lang="en-US" sz="1500" b="1" kern="1200" dirty="0">
            <a:solidFill>
              <a:schemeClr val="bg1"/>
            </a:solidFill>
          </a:endParaRPr>
        </a:p>
      </dsp:txBody>
      <dsp:txXfrm>
        <a:off x="3143914" y="1190061"/>
        <a:ext cx="1191654" cy="1537308"/>
      </dsp:txXfrm>
    </dsp:sp>
    <dsp:sp modelId="{167C7DCF-421D-4C7C-934C-118041FA1281}">
      <dsp:nvSpPr>
        <dsp:cNvPr id="0" name=""/>
        <dsp:cNvSpPr/>
      </dsp:nvSpPr>
      <dsp:spPr>
        <a:xfrm>
          <a:off x="4602013"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t>Indicator calculation</a:t>
          </a:r>
          <a:endParaRPr lang="en-US" sz="1500" b="1" kern="1200" dirty="0"/>
        </a:p>
      </dsp:txBody>
      <dsp:txXfrm>
        <a:off x="4666479" y="1190061"/>
        <a:ext cx="1191654" cy="1537308"/>
      </dsp:txXfrm>
    </dsp:sp>
    <dsp:sp modelId="{D62C19A7-4C78-4FC6-A648-90F953356CC7}">
      <dsp:nvSpPr>
        <dsp:cNvPr id="0" name=""/>
        <dsp:cNvSpPr/>
      </dsp:nvSpPr>
      <dsp:spPr>
        <a:xfrm>
          <a:off x="6122043"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t>Metadata</a:t>
          </a:r>
          <a:endParaRPr lang="en-US" sz="1500" b="1" kern="1200" dirty="0"/>
        </a:p>
      </dsp:txBody>
      <dsp:txXfrm>
        <a:off x="6186509" y="1190061"/>
        <a:ext cx="1191654" cy="1537308"/>
      </dsp:txXfrm>
    </dsp:sp>
    <dsp:sp modelId="{B46D0F60-D5D5-475A-98A3-158D82A19220}">
      <dsp:nvSpPr>
        <dsp:cNvPr id="0" name=""/>
        <dsp:cNvSpPr/>
      </dsp:nvSpPr>
      <dsp:spPr>
        <a:xfrm>
          <a:off x="7642071" y="1125595"/>
          <a:ext cx="1320586" cy="1666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GB" sz="1500" b="1" kern="1200" dirty="0"/>
            <a:t>Web portal</a:t>
          </a:r>
          <a:endParaRPr lang="en-US" sz="1500" b="1" kern="1200" dirty="0"/>
        </a:p>
      </dsp:txBody>
      <dsp:txXfrm>
        <a:off x="7706537" y="1190061"/>
        <a:ext cx="1191654" cy="1537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0BA67-0C53-4E4D-8DB4-E47BB71B0A22}">
      <dsp:nvSpPr>
        <dsp:cNvPr id="0" name=""/>
        <dsp:cNvSpPr/>
      </dsp:nvSpPr>
      <dsp:spPr>
        <a:xfrm>
          <a:off x="3215478" y="961250"/>
          <a:ext cx="1510535" cy="151053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a:t>SDG</a:t>
          </a:r>
        </a:p>
      </dsp:txBody>
      <dsp:txXfrm>
        <a:off x="3519163" y="1315086"/>
        <a:ext cx="903165" cy="776446"/>
      </dsp:txXfrm>
    </dsp:sp>
    <dsp:sp modelId="{8645FA1D-7F42-44E0-9D51-1E82D8FB7171}">
      <dsp:nvSpPr>
        <dsp:cNvPr id="0" name=""/>
        <dsp:cNvSpPr/>
      </dsp:nvSpPr>
      <dsp:spPr>
        <a:xfrm>
          <a:off x="2336621" y="604214"/>
          <a:ext cx="1098571" cy="1098571"/>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a:t>SDI</a:t>
          </a:r>
        </a:p>
      </dsp:txBody>
      <dsp:txXfrm>
        <a:off x="2613190" y="882454"/>
        <a:ext cx="545433" cy="542091"/>
      </dsp:txXfrm>
    </dsp:sp>
    <dsp:sp modelId="{78894B5E-8E80-4CFB-AB99-E84D3BCE149D}">
      <dsp:nvSpPr>
        <dsp:cNvPr id="0" name=""/>
        <dsp:cNvSpPr/>
      </dsp:nvSpPr>
      <dsp:spPr>
        <a:xfrm>
          <a:off x="3251269" y="722370"/>
          <a:ext cx="1857959" cy="1857959"/>
        </a:xfrm>
        <a:prstGeom prst="circularArrow">
          <a:avLst>
            <a:gd name="adj1" fmla="val 4878"/>
            <a:gd name="adj2" fmla="val 312630"/>
            <a:gd name="adj3" fmla="val 3005963"/>
            <a:gd name="adj4" fmla="val 15418528"/>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E00920-0A94-49D2-A2A9-54C3C8D3BDAC}">
      <dsp:nvSpPr>
        <dsp:cNvPr id="0" name=""/>
        <dsp:cNvSpPr/>
      </dsp:nvSpPr>
      <dsp:spPr>
        <a:xfrm>
          <a:off x="2142066" y="367355"/>
          <a:ext cx="1404798" cy="140479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C34140F-C246-42DB-B323-A144FD252748}" type="datetimeFigureOut">
              <a:rPr lang="en-US"/>
              <a:pPr>
                <a:defRPr/>
              </a:pPr>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2944ECC-936A-43B0-8B75-1536409CA50A}" type="slidenum">
              <a:rPr lang="en-US"/>
              <a:pPr>
                <a:defRPr/>
              </a:pPr>
              <a:t>‹#›</a:t>
            </a:fld>
            <a:endParaRPr lang="en-US"/>
          </a:p>
        </p:txBody>
      </p:sp>
    </p:spTree>
    <p:extLst>
      <p:ext uri="{BB962C8B-B14F-4D97-AF65-F5344CB8AC3E}">
        <p14:creationId xmlns:p14="http://schemas.microsoft.com/office/powerpoint/2010/main" val="36050247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r-Latn-CS"/>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A18053-41C4-4E79-AF90-53904D67A3B9}" type="slidenum">
              <a:rPr lang="en-US"/>
              <a:pPr fontAlgn="base">
                <a:spcBef>
                  <a:spcPct val="0"/>
                </a:spcBef>
                <a:spcAft>
                  <a:spcPct val="0"/>
                </a:spcAft>
              </a:pPr>
              <a:t>1</a:t>
            </a:fld>
            <a:endParaRPr lang="en-US"/>
          </a:p>
        </p:txBody>
      </p:sp>
    </p:spTree>
    <p:extLst>
      <p:ext uri="{BB962C8B-B14F-4D97-AF65-F5344CB8AC3E}">
        <p14:creationId xmlns:p14="http://schemas.microsoft.com/office/powerpoint/2010/main" val="104576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2944ECC-936A-43B0-8B75-1536409CA50A}" type="slidenum">
              <a:rPr lang="en-US" smtClean="0"/>
              <a:pPr>
                <a:defRPr/>
              </a:pPr>
              <a:t>2</a:t>
            </a:fld>
            <a:endParaRPr lang="en-US"/>
          </a:p>
        </p:txBody>
      </p:sp>
    </p:spTree>
    <p:extLst>
      <p:ext uri="{BB962C8B-B14F-4D97-AF65-F5344CB8AC3E}">
        <p14:creationId xmlns:p14="http://schemas.microsoft.com/office/powerpoint/2010/main" val="380055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2944ECC-936A-43B0-8B75-1536409CA50A}" type="slidenum">
              <a:rPr lang="en-US" smtClean="0"/>
              <a:pPr>
                <a:defRPr/>
              </a:pPr>
              <a:t>3</a:t>
            </a:fld>
            <a:endParaRPr lang="en-US"/>
          </a:p>
        </p:txBody>
      </p:sp>
    </p:spTree>
    <p:extLst>
      <p:ext uri="{BB962C8B-B14F-4D97-AF65-F5344CB8AC3E}">
        <p14:creationId xmlns:p14="http://schemas.microsoft.com/office/powerpoint/2010/main" val="553715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2944ECC-936A-43B0-8B75-1536409CA50A}" type="slidenum">
              <a:rPr lang="en-US" smtClean="0"/>
              <a:pPr>
                <a:defRPr/>
              </a:pPr>
              <a:t>4</a:t>
            </a:fld>
            <a:endParaRPr lang="en-US"/>
          </a:p>
        </p:txBody>
      </p:sp>
    </p:spTree>
    <p:extLst>
      <p:ext uri="{BB962C8B-B14F-4D97-AF65-F5344CB8AC3E}">
        <p14:creationId xmlns:p14="http://schemas.microsoft.com/office/powerpoint/2010/main" val="147378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2944ECC-936A-43B0-8B75-1536409CA50A}" type="slidenum">
              <a:rPr lang="en-US" smtClean="0"/>
              <a:pPr>
                <a:defRPr/>
              </a:pPr>
              <a:t>6</a:t>
            </a:fld>
            <a:endParaRPr lang="en-US"/>
          </a:p>
        </p:txBody>
      </p:sp>
    </p:spTree>
    <p:extLst>
      <p:ext uri="{BB962C8B-B14F-4D97-AF65-F5344CB8AC3E}">
        <p14:creationId xmlns:p14="http://schemas.microsoft.com/office/powerpoint/2010/main" val="326529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784180A-3F00-4436-92B8-BDB9B7AAFF49}"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771976-DCE0-48C6-BCF2-85FC43A4247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80216"/>
            <a:ext cx="7391400" cy="838200"/>
          </a:xfrm>
        </p:spPr>
        <p:txBody>
          <a:bodyPr/>
          <a:lstStyle>
            <a:lvl1pPr>
              <a:defRPr sz="3000"/>
            </a:lvl1pPr>
          </a:lstStyle>
          <a:p>
            <a:r>
              <a:rPr lang="en-US" dirty="0"/>
              <a:t>Click to edit Master title style</a:t>
            </a:r>
          </a:p>
        </p:txBody>
      </p:sp>
      <p:sp>
        <p:nvSpPr>
          <p:cNvPr id="3" name="Content Placeholder 2"/>
          <p:cNvSpPr>
            <a:spLocks noGrp="1"/>
          </p:cNvSpPr>
          <p:nvPr>
            <p:ph idx="1"/>
          </p:nvPr>
        </p:nvSpPr>
        <p:spPr>
          <a:xfrm>
            <a:off x="914400" y="2057401"/>
            <a:ext cx="7391400" cy="4038600"/>
          </a:xfrm>
        </p:spPr>
        <p:txBody>
          <a:bodyPr/>
          <a:lstStyle>
            <a:lvl1pPr>
              <a:defRPr sz="2600"/>
            </a:lvl1pPr>
            <a:lvl2pPr>
              <a:defRPr sz="22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F231057-78EE-4EFE-AEB5-498B0D35E0AC}"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70B0F9-3B67-4A64-85B7-4F5D08F75E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399" y="4406900"/>
            <a:ext cx="7315201" cy="1281953"/>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14399" y="2971800"/>
            <a:ext cx="7315201" cy="13716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3394D45-D736-43D8-A955-FD4C27A195BF}"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5EA004-68EB-4D1E-B416-F69869080D7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91400" cy="914400"/>
          </a:xfrm>
        </p:spPr>
        <p:txBody>
          <a:bodyPr/>
          <a:lstStyle>
            <a:lvl1pPr>
              <a:defRPr sz="3000"/>
            </a:lvl1pPr>
          </a:lstStyle>
          <a:p>
            <a:r>
              <a:rPr lang="en-US" dirty="0"/>
              <a:t>Click to edit Master title style</a:t>
            </a:r>
          </a:p>
        </p:txBody>
      </p:sp>
      <p:sp>
        <p:nvSpPr>
          <p:cNvPr id="3" name="Content Placeholder 2"/>
          <p:cNvSpPr>
            <a:spLocks noGrp="1"/>
          </p:cNvSpPr>
          <p:nvPr>
            <p:ph sz="half" idx="1" hasCustomPrompt="1"/>
          </p:nvPr>
        </p:nvSpPr>
        <p:spPr>
          <a:xfrm>
            <a:off x="914400" y="1981201"/>
            <a:ext cx="3581400" cy="40386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200" y="1981201"/>
            <a:ext cx="3657600" cy="40386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A90F9F7A-6313-49FF-B15F-1E64A0BF69CB}"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30C96E7-9CC2-41A6-8EB9-9280C1D732A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15200" cy="792164"/>
          </a:xfrm>
        </p:spPr>
        <p:txBody>
          <a:bodyPr/>
          <a:lstStyle>
            <a:lvl1pPr>
              <a:defRPr sz="3000"/>
            </a:lvl1pPr>
          </a:lstStyle>
          <a:p>
            <a:r>
              <a:rPr lang="en-US" dirty="0"/>
              <a:t>Click to edit Master title style</a:t>
            </a:r>
          </a:p>
        </p:txBody>
      </p:sp>
      <p:sp>
        <p:nvSpPr>
          <p:cNvPr id="3" name="Text Placeholder 2"/>
          <p:cNvSpPr>
            <a:spLocks noGrp="1"/>
          </p:cNvSpPr>
          <p:nvPr>
            <p:ph type="body" idx="1"/>
          </p:nvPr>
        </p:nvSpPr>
        <p:spPr>
          <a:xfrm>
            <a:off x="914400" y="1754188"/>
            <a:ext cx="3582988" cy="714375"/>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2592386"/>
            <a:ext cx="3582988" cy="3427414"/>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754188"/>
            <a:ext cx="3584575" cy="714374"/>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592386"/>
            <a:ext cx="3584575" cy="3427414"/>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55AA070C-6277-4A1E-A2B6-DCCEB70BB710}" type="datetimeFigureOut">
              <a:rPr lang="en-US"/>
              <a:pPr>
                <a:defRPr/>
              </a:pPr>
              <a:t>12/4/2017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C0CB2B6-C4EB-472E-8C03-8B6A6F31253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91400" cy="1143000"/>
          </a:xfrm>
        </p:spPr>
        <p:txBody>
          <a:bodyPr/>
          <a:lstStyle>
            <a:lvl1pPr>
              <a:defRPr sz="3000"/>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9F92A1BD-0DBD-48F0-A6E2-E1511E13DFF7}" type="datetimeFigureOut">
              <a:rPr lang="en-US"/>
              <a:pPr>
                <a:defRPr/>
              </a:pPr>
              <a:t>12/4/2017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9DD9DBD-00C2-4CB4-B2DE-A96F4BE4B0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357CD1-89EB-4369-8C82-DC405D8C90CD}" type="datetimeFigureOut">
              <a:rPr lang="en-US"/>
              <a:pPr>
                <a:defRPr/>
              </a:pPr>
              <a:t>12/4/2017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45D55E9-AA92-4346-BBA6-2FD926EACA2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2551113" cy="857249"/>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914401"/>
            <a:ext cx="4730750" cy="5105400"/>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14400" y="1828800"/>
            <a:ext cx="2551113" cy="41910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D5F0482B-B1C6-4C23-ACE1-9CBC62EDAED0}"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C918ECE-76DA-4656-88C3-60A79EB01B3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38199"/>
            <a:ext cx="5486400" cy="3889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0F4CA6-64F6-4FBE-8C7D-D37380BA9897}"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31CFF16-6667-4CA3-B45F-CE7C26D2CD8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914400"/>
            <a:ext cx="7315200" cy="1036638"/>
          </a:xfrm>
        </p:spPr>
        <p:txBody>
          <a:bodyPr/>
          <a:lstStyle>
            <a:lvl1pPr>
              <a:defRPr sz="3000"/>
            </a:lvl1pPr>
          </a:lstStyle>
          <a:p>
            <a:r>
              <a:rPr lang="en-US" dirty="0"/>
              <a:t>Click to edit Master title style</a:t>
            </a:r>
          </a:p>
        </p:txBody>
      </p:sp>
      <p:sp>
        <p:nvSpPr>
          <p:cNvPr id="3" name="Vertical Text Placeholder 2"/>
          <p:cNvSpPr>
            <a:spLocks noGrp="1"/>
          </p:cNvSpPr>
          <p:nvPr>
            <p:ph type="body" orient="vert" idx="1"/>
          </p:nvPr>
        </p:nvSpPr>
        <p:spPr>
          <a:xfrm>
            <a:off x="990600" y="2057399"/>
            <a:ext cx="7315200" cy="3962401"/>
          </a:xfrm>
        </p:spPr>
        <p:txBody>
          <a:bodyPr vert="eaVert"/>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C7BD86E4-624E-46D8-85DA-D1A0A05441EA}"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891690-205C-4042-BA64-AA0530C3CD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399" y="838201"/>
            <a:ext cx="1472013" cy="5181600"/>
          </a:xfrm>
        </p:spPr>
        <p:txBody>
          <a:bodyPr vert="eaVert"/>
          <a:lstStyle>
            <a:lvl1pPr>
              <a:defRPr sz="3000"/>
            </a:lvl1pPr>
          </a:lstStyle>
          <a:p>
            <a:r>
              <a:rPr lang="en-US" dirty="0"/>
              <a:t>Click to edit Master title style</a:t>
            </a:r>
          </a:p>
        </p:txBody>
      </p:sp>
      <p:sp>
        <p:nvSpPr>
          <p:cNvPr id="3" name="Vertical Text Placeholder 2"/>
          <p:cNvSpPr>
            <a:spLocks noGrp="1"/>
          </p:cNvSpPr>
          <p:nvPr>
            <p:ph type="body" orient="vert" idx="1"/>
          </p:nvPr>
        </p:nvSpPr>
        <p:spPr>
          <a:xfrm>
            <a:off x="990600" y="838201"/>
            <a:ext cx="5486400" cy="5181600"/>
          </a:xfrm>
        </p:spPr>
        <p:txBody>
          <a:bodyPr vert="eaVert"/>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7BAD432-29EA-4170-82D4-CE2E7108C44F}"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9C55F3-88ED-4321-95E4-A66F7124C8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75360" y="990600"/>
            <a:ext cx="725424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975360" y="2514600"/>
            <a:ext cx="7254240" cy="33601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E96F95A-6A41-4ED4-B2BC-0AADAF3ECC42}" type="datetimeFigureOut">
              <a:rPr lang="en-US"/>
              <a:pPr>
                <a:defRPr/>
              </a:pPr>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12DAA0E-9C16-4F8F-B9AE-18DEB2D57FD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nevena.pavlovic@stat.gov.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533400" y="1981200"/>
            <a:ext cx="8001000" cy="24384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GB" sz="2400" dirty="0">
                <a:solidFill>
                  <a:schemeClr val="bg1"/>
                </a:solidFill>
              </a:rPr>
              <a:t>Component</a:t>
            </a:r>
            <a:r>
              <a:rPr lang="ru-RU" sz="2400" dirty="0">
                <a:solidFill>
                  <a:schemeClr val="bg1"/>
                </a:solidFill>
              </a:rPr>
              <a:t> 3</a:t>
            </a:r>
            <a:r>
              <a:rPr lang="ru-RU" sz="3200" dirty="0">
                <a:solidFill>
                  <a:schemeClr val="bg1"/>
                </a:solidFill>
              </a:rPr>
              <a:t/>
            </a:r>
            <a:br>
              <a:rPr lang="ru-RU" sz="3200" dirty="0">
                <a:solidFill>
                  <a:schemeClr val="bg1"/>
                </a:solidFill>
              </a:rPr>
            </a:br>
            <a:r>
              <a:rPr lang="ru-RU" sz="3200" dirty="0">
                <a:solidFill>
                  <a:schemeClr val="bg1"/>
                </a:solidFill>
              </a:rPr>
              <a:t> </a:t>
            </a:r>
            <a:r>
              <a:rPr lang="en-US" sz="3600" dirty="0">
                <a:solidFill>
                  <a:schemeClr val="bg1"/>
                </a:solidFill>
              </a:rPr>
              <a:t>Sustainable Development Indicators</a:t>
            </a:r>
            <a:endParaRPr lang="en-US" sz="3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p:cNvSpPr>
            <a:spLocks noGrp="1"/>
          </p:cNvSpPr>
          <p:nvPr>
            <p:ph idx="1"/>
          </p:nvPr>
        </p:nvSpPr>
        <p:spPr>
          <a:xfrm>
            <a:off x="230909" y="1752600"/>
            <a:ext cx="4379191" cy="4096634"/>
          </a:xfrm>
        </p:spPr>
        <p:txBody>
          <a:bodyPr/>
          <a:lstStyle/>
          <a:p>
            <a:pPr marL="633222" indent="-285750" algn="just">
              <a:spcBef>
                <a:spcPts val="0"/>
              </a:spcBef>
              <a:buFont typeface="Arial" panose="020B0604020202020204" pitchFamily="34" charset="0"/>
              <a:buChar char="•"/>
            </a:pPr>
            <a:endParaRPr lang="en-US" sz="2000" dirty="0">
              <a:solidFill>
                <a:srgbClr val="376092"/>
              </a:solidFill>
            </a:endParaRPr>
          </a:p>
          <a:p>
            <a:endParaRPr lang="en-US" sz="2000" dirty="0"/>
          </a:p>
          <a:p>
            <a:pPr marL="633222" indent="-285750" algn="just">
              <a:spcBef>
                <a:spcPts val="0"/>
              </a:spcBef>
              <a:buFont typeface="Arial" panose="020B0604020202020204" pitchFamily="34" charset="0"/>
              <a:buChar char="•"/>
            </a:pPr>
            <a:endParaRPr lang="sr-Cyrl-R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633222" indent="-285750" algn="just">
              <a:spcBef>
                <a:spcPts val="0"/>
              </a:spcBef>
              <a:buFont typeface="Arial" panose="020B0604020202020204" pitchFamily="34" charset="0"/>
              <a:buChar char="•"/>
            </a:pPr>
            <a:endParaRPr lang="en-US" sz="2000" dirty="0">
              <a:solidFill>
                <a:srgbClr val="376092"/>
              </a:solidFill>
            </a:endParaRPr>
          </a:p>
          <a:p>
            <a:pPr marL="347472" indent="0" algn="just">
              <a:spcBef>
                <a:spcPts val="0"/>
              </a:spcBef>
              <a:buNone/>
            </a:pPr>
            <a:endParaRPr lang="en-US" sz="2000" dirty="0">
              <a:solidFill>
                <a:srgbClr val="376092"/>
              </a:solidFill>
            </a:endParaRPr>
          </a:p>
          <a:p>
            <a:pPr marL="347472" indent="0" algn="just">
              <a:spcBef>
                <a:spcPts val="0"/>
              </a:spcBef>
              <a:buNone/>
            </a:pPr>
            <a:endParaRPr lang="en-US" sz="2000" dirty="0">
              <a:solidFill>
                <a:srgbClr val="376092"/>
              </a:solidFill>
            </a:endParaRPr>
          </a:p>
        </p:txBody>
      </p:sp>
      <p:sp>
        <p:nvSpPr>
          <p:cNvPr id="19" name="Title 1"/>
          <p:cNvSpPr>
            <a:spLocks noGrp="1"/>
          </p:cNvSpPr>
          <p:nvPr>
            <p:ph type="title"/>
          </p:nvPr>
        </p:nvSpPr>
        <p:spPr>
          <a:xfrm>
            <a:off x="914400" y="685800"/>
            <a:ext cx="7391400" cy="1143000"/>
          </a:xfrm>
        </p:spPr>
        <p:txBody>
          <a:bodyPr/>
          <a:lstStyle/>
          <a:p>
            <a:r>
              <a:rPr lang="en-US" b="1" dirty="0">
                <a:solidFill>
                  <a:schemeClr val="tx2"/>
                </a:solidFill>
              </a:rPr>
              <a:t>Sustainable Development</a:t>
            </a:r>
            <a:endParaRPr lang="en-US" sz="3400" dirty="0">
              <a:solidFill>
                <a:schemeClr val="tx2"/>
              </a:solidFill>
            </a:endParaRPr>
          </a:p>
        </p:txBody>
      </p:sp>
      <p:graphicFrame>
        <p:nvGraphicFramePr>
          <p:cNvPr id="4" name="Diagram 3"/>
          <p:cNvGraphicFramePr/>
          <p:nvPr>
            <p:extLst>
              <p:ext uri="{D42A27DB-BD31-4B8C-83A1-F6EECF244321}">
                <p14:modId xmlns:p14="http://schemas.microsoft.com/office/powerpoint/2010/main" val="3148644632"/>
              </p:ext>
            </p:extLst>
          </p:nvPr>
        </p:nvGraphicFramePr>
        <p:xfrm>
          <a:off x="1943100" y="1828800"/>
          <a:ext cx="5334000" cy="32810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609600" y="5522799"/>
            <a:ext cx="8379691" cy="923330"/>
          </a:xfrm>
          <a:prstGeom prst="rect">
            <a:avLst/>
          </a:prstGeom>
        </p:spPr>
        <p:txBody>
          <a:bodyPr wrap="square">
            <a:spAutoFit/>
          </a:bodyPr>
          <a:lstStyle/>
          <a:p>
            <a:pPr algn="ctr"/>
            <a:r>
              <a:rPr lang="en-GB" b="1" i="1" dirty="0">
                <a:solidFill>
                  <a:schemeClr val="accent5">
                    <a:lumMod val="50000"/>
                  </a:schemeClr>
                </a:solidFill>
              </a:rPr>
              <a:t>“</a:t>
            </a:r>
            <a:r>
              <a:rPr lang="en-GB" b="1" dirty="0">
                <a:solidFill>
                  <a:schemeClr val="accent5">
                    <a:lumMod val="50000"/>
                  </a:schemeClr>
                </a:solidFill>
              </a:rPr>
              <a:t>Sustainable development </a:t>
            </a:r>
            <a:r>
              <a:rPr lang="en-US" b="1" dirty="0">
                <a:solidFill>
                  <a:schemeClr val="accent5">
                    <a:lumMod val="50000"/>
                  </a:schemeClr>
                </a:solidFill>
              </a:rPr>
              <a:t>is development that meets the needs of the present without compromising the ability of future generations to meet their own needs.”</a:t>
            </a:r>
            <a:endParaRPr lang="ru-RU" b="1" dirty="0">
              <a:solidFill>
                <a:schemeClr val="accent5">
                  <a:lumMod val="50000"/>
                </a:schemeClr>
              </a:solidFill>
            </a:endParaRPr>
          </a:p>
        </p:txBody>
      </p:sp>
    </p:spTree>
    <p:extLst>
      <p:ext uri="{BB962C8B-B14F-4D97-AF65-F5344CB8AC3E}">
        <p14:creationId xmlns:p14="http://schemas.microsoft.com/office/powerpoint/2010/main" val="3731620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7542"/>
            <a:ext cx="7696200" cy="827816"/>
          </a:xfrm>
        </p:spPr>
        <p:txBody>
          <a:bodyPr/>
          <a:lstStyle/>
          <a:p>
            <a:pPr lvl="0"/>
            <a:r>
              <a:rPr lang="en-US" b="1" dirty="0">
                <a:solidFill>
                  <a:schemeClr val="tx2"/>
                </a:solidFill>
              </a:rPr>
              <a:t>European</a:t>
            </a:r>
            <a:r>
              <a:rPr lang="en-US" b="1" baseline="0" dirty="0">
                <a:solidFill>
                  <a:schemeClr val="tx2"/>
                </a:solidFill>
              </a:rPr>
              <a:t> Union Sustainable Development Strategy</a:t>
            </a:r>
            <a:endParaRPr lang="en-US" dirty="0"/>
          </a:p>
        </p:txBody>
      </p:sp>
      <p:sp>
        <p:nvSpPr>
          <p:cNvPr id="3" name="Content Placeholder 2"/>
          <p:cNvSpPr>
            <a:spLocks noGrp="1"/>
          </p:cNvSpPr>
          <p:nvPr>
            <p:ph idx="1"/>
          </p:nvPr>
        </p:nvSpPr>
        <p:spPr>
          <a:xfrm>
            <a:off x="457200" y="1611687"/>
            <a:ext cx="7620000" cy="1037284"/>
          </a:xfrm>
        </p:spPr>
        <p:txBody>
          <a:bodyPr/>
          <a:lstStyle/>
          <a:p>
            <a:pPr marL="633222" indent="-285750" algn="just">
              <a:spcBef>
                <a:spcPts val="0"/>
              </a:spcBef>
              <a:buFont typeface="Arial" panose="020B0604020202020204" pitchFamily="34" charset="0"/>
              <a:buChar char="•"/>
            </a:pPr>
            <a:r>
              <a:rPr lang="en-US" sz="2000" b="1" baseline="0" dirty="0" smtClean="0">
                <a:solidFill>
                  <a:srgbClr val="376092"/>
                </a:solidFill>
              </a:rPr>
              <a:t>Continuous </a:t>
            </a:r>
            <a:r>
              <a:rPr lang="en-US" sz="2000" b="1" baseline="0" dirty="0">
                <a:solidFill>
                  <a:srgbClr val="376092"/>
                </a:solidFill>
              </a:rPr>
              <a:t>improvement of the quality of life</a:t>
            </a:r>
            <a:endParaRPr lang="en-US" sz="2000" b="1" dirty="0">
              <a:solidFill>
                <a:srgbClr val="376092"/>
              </a:solidFill>
            </a:endParaRPr>
          </a:p>
          <a:p>
            <a:pPr marL="633222" indent="-285750" algn="just">
              <a:spcBef>
                <a:spcPts val="0"/>
              </a:spcBef>
              <a:buFont typeface="Arial" panose="020B0604020202020204" pitchFamily="34" charset="0"/>
              <a:buChar char="•"/>
            </a:pPr>
            <a:r>
              <a:rPr lang="en-GB" sz="2000" dirty="0" smtClean="0">
                <a:solidFill>
                  <a:srgbClr val="376092"/>
                </a:solidFill>
              </a:rPr>
              <a:t>Monitoring of strategy implementation - The </a:t>
            </a:r>
            <a:r>
              <a:rPr lang="en-GB" sz="2000" dirty="0">
                <a:solidFill>
                  <a:srgbClr val="376092"/>
                </a:solidFill>
              </a:rPr>
              <a:t>EU set of </a:t>
            </a:r>
            <a:r>
              <a:rPr lang="en-GB" sz="2000" b="1" dirty="0">
                <a:solidFill>
                  <a:srgbClr val="376092"/>
                </a:solidFill>
              </a:rPr>
              <a:t>Sustainable Development Indicators</a:t>
            </a:r>
            <a:r>
              <a:rPr lang="en-GB" sz="2000" b="1" baseline="0" dirty="0">
                <a:solidFill>
                  <a:srgbClr val="376092"/>
                </a:solidFill>
              </a:rPr>
              <a:t> (SDI)</a:t>
            </a:r>
            <a:endParaRPr lang="en-US" sz="2000" b="1" dirty="0">
              <a:solidFill>
                <a:srgbClr val="376092"/>
              </a:solidFill>
            </a:endParaRPr>
          </a:p>
          <a:p>
            <a:pPr marL="347472" indent="0" algn="just">
              <a:spcBef>
                <a:spcPts val="0"/>
              </a:spcBef>
              <a:buNone/>
            </a:pPr>
            <a:endParaRPr lang="en-US" sz="2000" dirty="0" smtClean="0">
              <a:solidFill>
                <a:srgbClr val="376092"/>
              </a:solidFill>
            </a:endParaRPr>
          </a:p>
          <a:p>
            <a:endParaRPr lang="en-US" dirty="0"/>
          </a:p>
        </p:txBody>
      </p:sp>
      <p:sp>
        <p:nvSpPr>
          <p:cNvPr id="18" name="Content Placeholder 3"/>
          <p:cNvSpPr txBox="1">
            <a:spLocks/>
          </p:cNvSpPr>
          <p:nvPr/>
        </p:nvSpPr>
        <p:spPr bwMode="auto">
          <a:xfrm>
            <a:off x="3232234" y="3976262"/>
            <a:ext cx="2895600" cy="52322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spAutoFit/>
          </a:bodyPr>
          <a:lstStyle>
            <a:lvl1pPr marL="342900" indent="-342900" algn="l" rtl="0" fontAlgn="base">
              <a:spcBef>
                <a:spcPct val="20000"/>
              </a:spcBef>
              <a:spcAft>
                <a:spcPct val="0"/>
              </a:spcAft>
              <a:buFont typeface="Arial" charset="0"/>
              <a:buChar char="•"/>
              <a:defRPr sz="26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2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376092"/>
                </a:solidFill>
              </a:rPr>
              <a:t>135 indicators</a:t>
            </a:r>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5871" y="4376570"/>
            <a:ext cx="788606" cy="815019"/>
          </a:xfrm>
          <a:prstGeom prst="rect">
            <a:avLst/>
          </a:prstGeom>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9206" y="4910764"/>
            <a:ext cx="792379" cy="815019"/>
          </a:xfrm>
          <a:prstGeom prst="rect">
            <a:avLst/>
          </a:prstGeom>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0671" y="3103162"/>
            <a:ext cx="788607" cy="822566"/>
          </a:xfrm>
          <a:prstGeom prst="rect">
            <a:avLst/>
          </a:prstGeom>
        </p:spPr>
      </p:pic>
      <p:pic>
        <p:nvPicPr>
          <p:cNvPr id="43" name="Picture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99927" y="2636912"/>
            <a:ext cx="799926" cy="826339"/>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9116" y="4499482"/>
            <a:ext cx="796152" cy="822565"/>
          </a:xfrm>
          <a:prstGeom prst="rect">
            <a:avLst/>
          </a:prstGeom>
        </p:spPr>
      </p:pic>
      <p:pic>
        <p:nvPicPr>
          <p:cNvPr id="45" name="Picture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47664" y="3249204"/>
            <a:ext cx="788607" cy="822566"/>
          </a:xfrm>
          <a:prstGeom prst="rect">
            <a:avLst/>
          </a:prstGeom>
        </p:spPr>
      </p:pic>
      <p:pic>
        <p:nvPicPr>
          <p:cNvPr id="46" name="Picture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41471" y="2860659"/>
            <a:ext cx="796152" cy="830111"/>
          </a:xfrm>
          <a:prstGeom prst="rect">
            <a:avLst/>
          </a:prstGeom>
        </p:spPr>
      </p:pic>
      <p:pic>
        <p:nvPicPr>
          <p:cNvPr id="47" name="Picture 4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74471" y="4833770"/>
            <a:ext cx="792380" cy="826339"/>
          </a:xfrm>
          <a:prstGeom prst="rect">
            <a:avLst/>
          </a:prstGeom>
        </p:spPr>
      </p:pic>
      <p:pic>
        <p:nvPicPr>
          <p:cNvPr id="48" name="Picture 4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34158" y="2811124"/>
            <a:ext cx="796153" cy="826339"/>
          </a:xfrm>
          <a:prstGeom prst="rect">
            <a:avLst/>
          </a:prstGeom>
        </p:spPr>
      </p:pic>
      <p:pic>
        <p:nvPicPr>
          <p:cNvPr id="49" name="Picture 4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44612" y="4986170"/>
            <a:ext cx="792379" cy="818792"/>
          </a:xfrm>
          <a:prstGeom prst="rect">
            <a:avLst/>
          </a:prstGeom>
        </p:spPr>
      </p:pic>
      <p:sp>
        <p:nvSpPr>
          <p:cNvPr id="4" name="TextBox 3"/>
          <p:cNvSpPr txBox="1"/>
          <p:nvPr/>
        </p:nvSpPr>
        <p:spPr>
          <a:xfrm>
            <a:off x="906501" y="5888328"/>
            <a:ext cx="7076221" cy="923330"/>
          </a:xfrm>
          <a:prstGeom prst="rect">
            <a:avLst/>
          </a:prstGeom>
          <a:noFill/>
        </p:spPr>
        <p:txBody>
          <a:bodyPr wrap="square" rtlCol="0">
            <a:spAutoFit/>
          </a:bodyPr>
          <a:lstStyle/>
          <a:p>
            <a:pPr marL="285750" indent="-285750">
              <a:buFont typeface="Arial" panose="020B0604020202020204" pitchFamily="34" charset="0"/>
              <a:buChar char="•"/>
            </a:pPr>
            <a:r>
              <a:rPr lang="en-GB" b="1" dirty="0" smtClean="0">
                <a:solidFill>
                  <a:srgbClr val="376092"/>
                </a:solidFill>
              </a:rPr>
              <a:t>New tendencies: </a:t>
            </a:r>
            <a:r>
              <a:rPr lang="en-GB" dirty="0" smtClean="0">
                <a:solidFill>
                  <a:srgbClr val="376092"/>
                </a:solidFill>
              </a:rPr>
              <a:t>Different </a:t>
            </a:r>
            <a:r>
              <a:rPr lang="en-GB" dirty="0">
                <a:solidFill>
                  <a:srgbClr val="376092"/>
                </a:solidFill>
              </a:rPr>
              <a:t>sets of indicators used for monitoring different strategies</a:t>
            </a:r>
            <a:endParaRPr lang="en-US" dirty="0">
              <a:solidFill>
                <a:srgbClr val="376092"/>
              </a:solidFill>
            </a:endParaRPr>
          </a:p>
          <a:p>
            <a:endParaRPr lang="en-US" dirty="0"/>
          </a:p>
        </p:txBody>
      </p:sp>
    </p:spTree>
    <p:extLst>
      <p:ext uri="{BB962C8B-B14F-4D97-AF65-F5344CB8AC3E}">
        <p14:creationId xmlns:p14="http://schemas.microsoft.com/office/powerpoint/2010/main" val="42925227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 y="5624378"/>
            <a:ext cx="9143999" cy="1233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grpSp>
        <p:nvGrpSpPr>
          <p:cNvPr id="7" name="Group 6"/>
          <p:cNvGrpSpPr/>
          <p:nvPr/>
        </p:nvGrpSpPr>
        <p:grpSpPr>
          <a:xfrm>
            <a:off x="3923928" y="3444856"/>
            <a:ext cx="1486272" cy="706418"/>
            <a:chOff x="3198206" y="2129696"/>
            <a:chExt cx="1026336" cy="769450"/>
          </a:xfrm>
        </p:grpSpPr>
        <p:sp>
          <p:nvSpPr>
            <p:cNvPr id="8" name="Right Arrow 7"/>
            <p:cNvSpPr/>
            <p:nvPr/>
          </p:nvSpPr>
          <p:spPr>
            <a:xfrm rot="21599716">
              <a:off x="3198206" y="2129696"/>
              <a:ext cx="1026336" cy="769450"/>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Right Arrow 6"/>
            <p:cNvSpPr txBox="1"/>
            <p:nvPr/>
          </p:nvSpPr>
          <p:spPr>
            <a:xfrm rot="21599716">
              <a:off x="3198206" y="2283596"/>
              <a:ext cx="795501" cy="4616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466850">
                <a:lnSpc>
                  <a:spcPct val="90000"/>
                </a:lnSpc>
                <a:spcBef>
                  <a:spcPct val="0"/>
                </a:spcBef>
                <a:spcAft>
                  <a:spcPct val="35000"/>
                </a:spcAft>
              </a:pPr>
              <a:endParaRPr lang="en-US" sz="3300" kern="1200"/>
            </a:p>
          </p:txBody>
        </p:sp>
      </p:grpSp>
      <p:sp>
        <p:nvSpPr>
          <p:cNvPr id="2" name="TextBox 1"/>
          <p:cNvSpPr txBox="1"/>
          <p:nvPr/>
        </p:nvSpPr>
        <p:spPr>
          <a:xfrm>
            <a:off x="152400" y="5676379"/>
            <a:ext cx="4425697" cy="646331"/>
          </a:xfrm>
          <a:prstGeom prst="rect">
            <a:avLst/>
          </a:prstGeom>
          <a:noFill/>
        </p:spPr>
        <p:txBody>
          <a:bodyPr wrap="square" rtlCol="0">
            <a:spAutoFit/>
          </a:bodyPr>
          <a:lstStyle/>
          <a:p>
            <a:pPr algn="ctr"/>
            <a:r>
              <a:rPr lang="sr-Latn-RS" dirty="0" smtClean="0">
                <a:solidFill>
                  <a:srgbClr val="002060"/>
                </a:solidFill>
              </a:rPr>
              <a:t>Sustainable Development Indicators</a:t>
            </a:r>
          </a:p>
          <a:p>
            <a:pPr algn="ctr"/>
            <a:r>
              <a:rPr lang="sr-Latn-RS" b="1" dirty="0" smtClean="0">
                <a:solidFill>
                  <a:srgbClr val="002060"/>
                </a:solidFill>
              </a:rPr>
              <a:t>EU-SDI</a:t>
            </a:r>
            <a:endParaRPr lang="sr-Latn-RS" b="1" dirty="0">
              <a:solidFill>
                <a:srgbClr val="002060"/>
              </a:solidFill>
            </a:endParaRPr>
          </a:p>
        </p:txBody>
      </p:sp>
      <p:sp>
        <p:nvSpPr>
          <p:cNvPr id="10" name="TextBox 9"/>
          <p:cNvSpPr txBox="1"/>
          <p:nvPr/>
        </p:nvSpPr>
        <p:spPr>
          <a:xfrm>
            <a:off x="5233596" y="5693367"/>
            <a:ext cx="3910404" cy="646331"/>
          </a:xfrm>
          <a:prstGeom prst="rect">
            <a:avLst/>
          </a:prstGeom>
          <a:noFill/>
        </p:spPr>
        <p:txBody>
          <a:bodyPr wrap="square" rtlCol="0">
            <a:spAutoFit/>
          </a:bodyPr>
          <a:lstStyle/>
          <a:p>
            <a:pPr algn="ctr"/>
            <a:r>
              <a:rPr lang="sr-Latn-RS" dirty="0" smtClean="0">
                <a:solidFill>
                  <a:srgbClr val="002060"/>
                </a:solidFill>
              </a:rPr>
              <a:t>Sustainable Development Goals </a:t>
            </a:r>
            <a:r>
              <a:rPr lang="sr-Latn-RS" b="1" dirty="0" smtClean="0">
                <a:solidFill>
                  <a:srgbClr val="002060"/>
                </a:solidFill>
              </a:rPr>
              <a:t>SDG</a:t>
            </a:r>
          </a:p>
        </p:txBody>
      </p:sp>
      <p:cxnSp>
        <p:nvCxnSpPr>
          <p:cNvPr id="4" name="Straight Connector 3"/>
          <p:cNvCxnSpPr/>
          <p:nvPr/>
        </p:nvCxnSpPr>
        <p:spPr>
          <a:xfrm>
            <a:off x="4724400" y="5486400"/>
            <a:ext cx="0" cy="1143000"/>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Image result for sd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9322" y="2035563"/>
            <a:ext cx="3656077" cy="35198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di eurost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060848"/>
            <a:ext cx="4012983" cy="300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86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dissolve">
                                      <p:cBhvr>
                                        <p:cTn id="11" dur="500"/>
                                        <p:tgtEl>
                                          <p:spTgt spid="10">
                                            <p:txEl>
                                              <p:pRg st="0" end="0"/>
                                            </p:txEl>
                                          </p:spTgt>
                                        </p:tgtEl>
                                      </p:cBhvr>
                                    </p:animEffect>
                                  </p:childTnLst>
                                </p:cTn>
                              </p:par>
                              <p:par>
                                <p:cTn id="12" presetID="9" presetClass="entr" presetSubtype="0" fill="hold" nodeType="with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dissolve">
                                      <p:cBhvr>
                                        <p:cTn id="1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78632"/>
            <a:ext cx="7391400" cy="838200"/>
          </a:xfrm>
        </p:spPr>
        <p:txBody>
          <a:bodyPr/>
          <a:lstStyle/>
          <a:p>
            <a:r>
              <a:rPr lang="en-US" b="1" dirty="0" smtClean="0">
                <a:solidFill>
                  <a:schemeClr val="tx2"/>
                </a:solidFill>
              </a:rPr>
              <a:t>Component 3: Development of a set of Sustainable Development Indicators (SDI)</a:t>
            </a:r>
            <a:r>
              <a:rPr lang="en-US" b="1" dirty="0">
                <a:solidFill>
                  <a:schemeClr val="tx2"/>
                </a:solidFill>
              </a:rPr>
              <a:t/>
            </a:r>
            <a:br>
              <a:rPr lang="en-US" b="1" dirty="0">
                <a:solidFill>
                  <a:schemeClr val="tx2"/>
                </a:solidFill>
              </a:rPr>
            </a:br>
            <a:endParaRPr lang="en-US" b="1" dirty="0">
              <a:solidFill>
                <a:schemeClr val="tx2"/>
              </a:solidFill>
            </a:endParaRPr>
          </a:p>
        </p:txBody>
      </p:sp>
      <p:sp>
        <p:nvSpPr>
          <p:cNvPr id="3" name="Content Placeholder 2"/>
          <p:cNvSpPr>
            <a:spLocks noGrp="1"/>
          </p:cNvSpPr>
          <p:nvPr>
            <p:ph idx="1"/>
          </p:nvPr>
        </p:nvSpPr>
        <p:spPr>
          <a:xfrm>
            <a:off x="723900" y="1949152"/>
            <a:ext cx="7772400" cy="4648200"/>
          </a:xfrm>
        </p:spPr>
        <p:txBody>
          <a:bodyPr/>
          <a:lstStyle/>
          <a:p>
            <a:pPr algn="just"/>
            <a:r>
              <a:rPr lang="en-GB" sz="2000" dirty="0" smtClean="0">
                <a:solidFill>
                  <a:srgbClr val="376092"/>
                </a:solidFill>
              </a:rPr>
              <a:t>SORS</a:t>
            </a:r>
            <a:r>
              <a:rPr lang="sr-Cyrl-RS" sz="2000" dirty="0" smtClean="0">
                <a:solidFill>
                  <a:srgbClr val="376092"/>
                </a:solidFill>
              </a:rPr>
              <a:t> </a:t>
            </a:r>
            <a:r>
              <a:rPr lang="sr-Cyrl-RS" sz="2000" dirty="0">
                <a:solidFill>
                  <a:srgbClr val="376092"/>
                </a:solidFill>
              </a:rPr>
              <a:t>– </a:t>
            </a:r>
            <a:r>
              <a:rPr lang="en-GB" sz="2000" dirty="0">
                <a:solidFill>
                  <a:srgbClr val="376092"/>
                </a:solidFill>
              </a:rPr>
              <a:t>coordination role,</a:t>
            </a:r>
            <a:r>
              <a:rPr lang="en-GB" sz="2000" baseline="0" dirty="0">
                <a:solidFill>
                  <a:srgbClr val="376092"/>
                </a:solidFill>
              </a:rPr>
              <a:t> as well as a production of a number of </a:t>
            </a:r>
            <a:r>
              <a:rPr lang="en-GB" sz="2000" baseline="0" dirty="0" smtClean="0">
                <a:solidFill>
                  <a:srgbClr val="376092"/>
                </a:solidFill>
              </a:rPr>
              <a:t>indicators</a:t>
            </a:r>
          </a:p>
          <a:p>
            <a:pPr algn="just"/>
            <a:r>
              <a:rPr lang="en-GB" sz="2000" dirty="0">
                <a:solidFill>
                  <a:srgbClr val="376092"/>
                </a:solidFill>
              </a:rPr>
              <a:t>In addition to the SORS, </a:t>
            </a:r>
            <a:r>
              <a:rPr lang="en-GB" sz="2000" b="1" dirty="0">
                <a:solidFill>
                  <a:srgbClr val="376092"/>
                </a:solidFill>
              </a:rPr>
              <a:t>other institutions that are a part of the statistical system of Serbia </a:t>
            </a:r>
            <a:r>
              <a:rPr lang="en-GB" sz="2000" dirty="0">
                <a:solidFill>
                  <a:srgbClr val="376092"/>
                </a:solidFill>
              </a:rPr>
              <a:t>have also been responsible for the production of indicators</a:t>
            </a:r>
            <a:endParaRPr lang="sr-Cyrl-RS" sz="2000" b="1" dirty="0">
              <a:solidFill>
                <a:srgbClr val="376092"/>
              </a:solidFill>
            </a:endParaRPr>
          </a:p>
          <a:p>
            <a:pPr algn="just"/>
            <a:endParaRPr lang="en-GB" sz="2000" baseline="0" dirty="0">
              <a:solidFill>
                <a:srgbClr val="376092"/>
              </a:solidFill>
            </a:endParaRPr>
          </a:p>
          <a:p>
            <a:pPr algn="just"/>
            <a:endParaRPr lang="en-GB" sz="2000" baseline="0" dirty="0">
              <a:solidFill>
                <a:srgbClr val="376092"/>
              </a:solidFill>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371" t="6165" r="883" b="6165"/>
          <a:stretch/>
        </p:blipFill>
        <p:spPr>
          <a:xfrm>
            <a:off x="4395786" y="3645024"/>
            <a:ext cx="4664940" cy="2946277"/>
          </a:xfrm>
          <a:prstGeom prst="rect">
            <a:avLst/>
          </a:prstGeom>
        </p:spPr>
      </p:pic>
      <p:sp>
        <p:nvSpPr>
          <p:cNvPr id="7" name="TextBox 6"/>
          <p:cNvSpPr txBox="1"/>
          <p:nvPr/>
        </p:nvSpPr>
        <p:spPr>
          <a:xfrm>
            <a:off x="723900" y="3933056"/>
            <a:ext cx="3595686" cy="1477328"/>
          </a:xfrm>
          <a:prstGeom prst="rect">
            <a:avLst/>
          </a:prstGeom>
          <a:noFill/>
        </p:spPr>
        <p:txBody>
          <a:bodyPr wrap="square" rtlCol="0">
            <a:spAutoFit/>
          </a:bodyPr>
          <a:lstStyle/>
          <a:p>
            <a:pPr marL="285750" indent="-285750" algn="just">
              <a:buFont typeface="Arial" panose="020B0604020202020204" pitchFamily="34" charset="0"/>
              <a:buChar char="•"/>
            </a:pPr>
            <a:endParaRPr lang="sr-Cyrl-RS" b="1" dirty="0">
              <a:solidFill>
                <a:srgbClr val="376092"/>
              </a:solidFill>
            </a:endParaRPr>
          </a:p>
          <a:p>
            <a:pPr marL="285750" indent="-285750" algn="just">
              <a:buFont typeface="Arial" panose="020B0604020202020204" pitchFamily="34" charset="0"/>
              <a:buChar char="•"/>
            </a:pPr>
            <a:r>
              <a:rPr lang="en-GB" u="sng" dirty="0">
                <a:solidFill>
                  <a:srgbClr val="376092"/>
                </a:solidFill>
              </a:rPr>
              <a:t>New dimension of cooperation</a:t>
            </a:r>
            <a:endParaRPr lang="en-US" u="sng" dirty="0">
              <a:solidFill>
                <a:srgbClr val="376092"/>
              </a:solidFill>
            </a:endParaRPr>
          </a:p>
          <a:p>
            <a:pPr marL="285750" indent="-285750" algn="just">
              <a:buFont typeface="Arial" panose="020B0604020202020204" pitchFamily="34" charset="0"/>
              <a:buChar char="•"/>
            </a:pPr>
            <a:endParaRPr lang="sr-Cyrl-RS" dirty="0">
              <a:solidFill>
                <a:srgbClr val="376092"/>
              </a:solidFill>
            </a:endParaRPr>
          </a:p>
          <a:p>
            <a:pPr marL="285750" indent="-285750" algn="just">
              <a:buFont typeface="Arial" panose="020B0604020202020204" pitchFamily="34" charset="0"/>
              <a:buChar char="•"/>
            </a:pPr>
            <a:endParaRPr lang="sr-Cyrl-RS" dirty="0">
              <a:solidFill>
                <a:srgbClr val="376092"/>
              </a:solidFill>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53642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tx2"/>
                </a:solidFill>
              </a:rPr>
              <a:t>Activities</a:t>
            </a:r>
            <a:r>
              <a:rPr lang="en-GB" b="1" baseline="0" dirty="0">
                <a:solidFill>
                  <a:schemeClr val="tx2"/>
                </a:solidFill>
              </a:rPr>
              <a:t> through the Project</a:t>
            </a:r>
            <a:r>
              <a:rPr lang="en-US" b="1" dirty="0">
                <a:solidFill>
                  <a:schemeClr val="tx2"/>
                </a:solidFill>
              </a:rPr>
              <a:t/>
            </a:r>
            <a:br>
              <a:rPr lang="en-US" b="1" dirty="0">
                <a:solidFill>
                  <a:schemeClr val="tx2"/>
                </a:solidFill>
              </a:rPr>
            </a:br>
            <a:endParaRPr lang="en-US" b="1" dirty="0">
              <a:solidFill>
                <a:schemeClr val="tx2"/>
              </a:solidFill>
            </a:endParaRPr>
          </a:p>
        </p:txBody>
      </p:sp>
      <p:sp>
        <p:nvSpPr>
          <p:cNvPr id="4" name="Rectangle 3"/>
          <p:cNvSpPr/>
          <p:nvPr/>
        </p:nvSpPr>
        <p:spPr>
          <a:xfrm>
            <a:off x="106328" y="5348863"/>
            <a:ext cx="5822994" cy="1261884"/>
          </a:xfrm>
          <a:prstGeom prst="rect">
            <a:avLst/>
          </a:prstGeom>
        </p:spPr>
        <p:txBody>
          <a:bodyPr wrap="square">
            <a:spAutoFit/>
          </a:bodyPr>
          <a:lstStyle/>
          <a:p>
            <a:pPr algn="ctr"/>
            <a:r>
              <a:rPr lang="en-GB" sz="2000" b="1" i="1" dirty="0">
                <a:solidFill>
                  <a:srgbClr val="0070C0"/>
                </a:solidFill>
              </a:rPr>
              <a:t>Availability of indicators</a:t>
            </a:r>
            <a:r>
              <a:rPr lang="sr-Cyrl-CS" sz="2000" b="1" i="1" dirty="0">
                <a:solidFill>
                  <a:srgbClr val="0070C0"/>
                </a:solidFill>
              </a:rPr>
              <a:t>:</a:t>
            </a:r>
          </a:p>
          <a:p>
            <a:pPr algn="ctr"/>
            <a:r>
              <a:rPr lang="en-GB" sz="2800" b="1" dirty="0">
                <a:solidFill>
                  <a:srgbClr val="0070C0"/>
                </a:solidFill>
              </a:rPr>
              <a:t>In the beginning</a:t>
            </a:r>
            <a:r>
              <a:rPr lang="sr-Cyrl-CS" sz="2800" b="1" dirty="0">
                <a:solidFill>
                  <a:srgbClr val="0070C0"/>
                </a:solidFill>
              </a:rPr>
              <a:t> </a:t>
            </a:r>
            <a:r>
              <a:rPr lang="sr-Cyrl-RS" sz="2800" b="1" dirty="0">
                <a:solidFill>
                  <a:schemeClr val="accent2">
                    <a:lumMod val="75000"/>
                  </a:schemeClr>
                </a:solidFill>
              </a:rPr>
              <a:t>39%</a:t>
            </a:r>
            <a:r>
              <a:rPr lang="sr-Cyrl-RS" sz="2800" b="1" dirty="0">
                <a:solidFill>
                  <a:srgbClr val="0070C0"/>
                </a:solidFill>
              </a:rPr>
              <a:t> </a:t>
            </a:r>
            <a:r>
              <a:rPr lang="sr-Cyrl-RS" sz="2800" b="1" dirty="0">
                <a:solidFill>
                  <a:srgbClr val="0070C0"/>
                </a:solidFill>
                <a:sym typeface="Symbol" panose="05050102010706020507" pitchFamily="18" charset="2"/>
              </a:rPr>
              <a:t></a:t>
            </a:r>
            <a:r>
              <a:rPr lang="sr-Cyrl-RS" sz="2800" b="1" dirty="0">
                <a:solidFill>
                  <a:srgbClr val="0070C0"/>
                </a:solidFill>
              </a:rPr>
              <a:t> </a:t>
            </a:r>
            <a:r>
              <a:rPr lang="sr-Cyrl-RS" sz="2800" b="1" dirty="0">
                <a:solidFill>
                  <a:schemeClr val="accent2">
                    <a:lumMod val="75000"/>
                  </a:schemeClr>
                </a:solidFill>
              </a:rPr>
              <a:t>77%</a:t>
            </a:r>
            <a:r>
              <a:rPr lang="sr-Cyrl-RS" sz="2800" b="1" dirty="0">
                <a:solidFill>
                  <a:srgbClr val="0070C0"/>
                </a:solidFill>
              </a:rPr>
              <a:t> </a:t>
            </a:r>
            <a:r>
              <a:rPr lang="en-GB" sz="2800" b="1" dirty="0">
                <a:solidFill>
                  <a:srgbClr val="0070C0"/>
                </a:solidFill>
              </a:rPr>
              <a:t>in the end</a:t>
            </a:r>
            <a:endParaRPr lang="ru-RU" sz="2800" b="1" dirty="0">
              <a:solidFill>
                <a:srgbClr val="0070C0"/>
              </a:solidFill>
            </a:endParaRPr>
          </a:p>
        </p:txBody>
      </p:sp>
      <p:graphicFrame>
        <p:nvGraphicFramePr>
          <p:cNvPr id="6" name="Diagram 5"/>
          <p:cNvGraphicFramePr/>
          <p:nvPr>
            <p:extLst>
              <p:ext uri="{D42A27DB-BD31-4B8C-83A1-F6EECF244321}">
                <p14:modId xmlns:p14="http://schemas.microsoft.com/office/powerpoint/2010/main" val="1786579086"/>
              </p:ext>
            </p:extLst>
          </p:nvPr>
        </p:nvGraphicFramePr>
        <p:xfrm>
          <a:off x="73412" y="1541400"/>
          <a:ext cx="8991600" cy="416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243361" y="4313977"/>
            <a:ext cx="2898550" cy="584775"/>
          </a:xfrm>
          <a:prstGeom prst="rect">
            <a:avLst/>
          </a:prstGeom>
          <a:noFill/>
        </p:spPr>
        <p:txBody>
          <a:bodyPr wrap="none" rtlCol="0">
            <a:spAutoFit/>
          </a:bodyPr>
          <a:lstStyle/>
          <a:p>
            <a:pPr lvl="0"/>
            <a:r>
              <a:rPr lang="en-GB" sz="1600" b="1" dirty="0">
                <a:solidFill>
                  <a:srgbClr val="002060"/>
                </a:solidFill>
              </a:rPr>
              <a:t>Study visits and workshops</a:t>
            </a:r>
            <a:endParaRPr lang="en-US" sz="1600" b="1" dirty="0">
              <a:solidFill>
                <a:srgbClr val="002060"/>
              </a:solidFill>
            </a:endParaRPr>
          </a:p>
          <a:p>
            <a:endParaRPr lang="en-US" sz="1600" dirty="0">
              <a:solidFill>
                <a:srgbClr val="002060"/>
              </a:solidFill>
            </a:endParaRPr>
          </a:p>
        </p:txBody>
      </p:sp>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r="17376" b="17632"/>
          <a:stretch/>
        </p:blipFill>
        <p:spPr>
          <a:xfrm rot="21158724">
            <a:off x="5999694" y="5270832"/>
            <a:ext cx="818547" cy="928998"/>
          </a:xfrm>
          <a:prstGeom prst="rect">
            <a:avLst/>
          </a:prstGeom>
        </p:spPr>
      </p:pic>
    </p:spTree>
    <p:extLst>
      <p:ext uri="{BB962C8B-B14F-4D97-AF65-F5344CB8AC3E}">
        <p14:creationId xmlns:p14="http://schemas.microsoft.com/office/powerpoint/2010/main" val="1352344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09067"/>
            <a:ext cx="7391400" cy="4953001"/>
          </a:xfrm>
        </p:spPr>
        <p:txBody>
          <a:bodyPr/>
          <a:lstStyle/>
          <a:p>
            <a:pPr algn="just"/>
            <a:r>
              <a:rPr lang="en-GB" sz="2000" dirty="0">
                <a:solidFill>
                  <a:srgbClr val="376092"/>
                </a:solidFill>
              </a:rPr>
              <a:t>Gained knowledge and experience that will be of great use in the future  for monitoring other strategies (SDG in the near future</a:t>
            </a:r>
            <a:r>
              <a:rPr lang="sr-Cyrl-RS" sz="2000" dirty="0">
                <a:solidFill>
                  <a:srgbClr val="376092"/>
                </a:solidFill>
              </a:rPr>
              <a:t>)</a:t>
            </a:r>
          </a:p>
          <a:p>
            <a:pPr algn="just"/>
            <a:endParaRPr lang="sr-Cyrl-RS" sz="2000" dirty="0">
              <a:solidFill>
                <a:srgbClr val="376092"/>
              </a:solidFill>
            </a:endParaRPr>
          </a:p>
          <a:p>
            <a:pPr algn="just"/>
            <a:endParaRPr lang="sr-Cyrl-RS" sz="2000" dirty="0">
              <a:solidFill>
                <a:srgbClr val="376092"/>
              </a:solidFill>
            </a:endParaRPr>
          </a:p>
          <a:p>
            <a:pPr algn="just"/>
            <a:endParaRPr lang="en-GB" sz="2000" dirty="0">
              <a:solidFill>
                <a:srgbClr val="376092"/>
              </a:solidFill>
            </a:endParaRPr>
          </a:p>
          <a:p>
            <a:pPr algn="just"/>
            <a:endParaRPr lang="sr-Cyrl-RS" sz="2000" dirty="0">
              <a:solidFill>
                <a:srgbClr val="376092"/>
              </a:solidFill>
            </a:endParaRPr>
          </a:p>
          <a:p>
            <a:pPr algn="just"/>
            <a:endParaRPr lang="sr-Cyrl-RS" sz="2000" dirty="0">
              <a:solidFill>
                <a:srgbClr val="376092"/>
              </a:solidFill>
            </a:endParaRPr>
          </a:p>
          <a:p>
            <a:pPr algn="just"/>
            <a:endParaRPr lang="sr-Cyrl-RS" sz="2000" dirty="0">
              <a:solidFill>
                <a:srgbClr val="376092"/>
              </a:solidFill>
            </a:endParaRPr>
          </a:p>
          <a:p>
            <a:pPr algn="just"/>
            <a:r>
              <a:rPr lang="en-GB" sz="2000" dirty="0">
                <a:solidFill>
                  <a:srgbClr val="376092"/>
                </a:solidFill>
              </a:rPr>
              <a:t>The tools</a:t>
            </a:r>
            <a:r>
              <a:rPr lang="en-GB" sz="2000" baseline="0" dirty="0">
                <a:solidFill>
                  <a:srgbClr val="376092"/>
                </a:solidFill>
              </a:rPr>
              <a:t> have been developed in such a way that they may be used for other purposes as well</a:t>
            </a:r>
            <a:endParaRPr lang="en-US" sz="2000" dirty="0">
              <a:solidFill>
                <a:srgbClr val="376092"/>
              </a:solidFill>
            </a:endParaRPr>
          </a:p>
          <a:p>
            <a:r>
              <a:rPr lang="en-GB" sz="2000" dirty="0">
                <a:solidFill>
                  <a:srgbClr val="376092"/>
                </a:solidFill>
              </a:rPr>
              <a:t>An information system has been developed </a:t>
            </a:r>
            <a:r>
              <a:rPr lang="en-GB" sz="2000" dirty="0" smtClean="0">
                <a:solidFill>
                  <a:srgbClr val="376092"/>
                </a:solidFill>
              </a:rPr>
              <a:t>that can become</a:t>
            </a:r>
          </a:p>
          <a:p>
            <a:pPr marL="0" indent="0">
              <a:buNone/>
            </a:pPr>
            <a:r>
              <a:rPr lang="en-GB" sz="2000" b="1" dirty="0">
                <a:solidFill>
                  <a:srgbClr val="376092"/>
                </a:solidFill>
              </a:rPr>
              <a:t> </a:t>
            </a:r>
            <a:r>
              <a:rPr lang="en-GB" sz="2000" b="1" dirty="0" smtClean="0">
                <a:solidFill>
                  <a:srgbClr val="376092"/>
                </a:solidFill>
              </a:rPr>
              <a:t>     NATIONAL </a:t>
            </a:r>
            <a:r>
              <a:rPr lang="en-GB" sz="2000" b="1" dirty="0">
                <a:solidFill>
                  <a:srgbClr val="376092"/>
                </a:solidFill>
              </a:rPr>
              <a:t>PORTAL FOR THE MONITORING OF INDICATORS</a:t>
            </a:r>
            <a:r>
              <a:rPr lang="sr-Cyrl-RS" sz="2000" b="1" dirty="0">
                <a:solidFill>
                  <a:srgbClr val="376092"/>
                </a:solidFill>
              </a:rPr>
              <a:t>.</a:t>
            </a:r>
            <a:endParaRPr lang="en-US" sz="2000" b="1" dirty="0">
              <a:solidFill>
                <a:srgbClr val="376092"/>
              </a:solidFill>
            </a:endParaRPr>
          </a:p>
          <a:p>
            <a:endParaRPr lang="en-US" dirty="0"/>
          </a:p>
        </p:txBody>
      </p:sp>
      <p:graphicFrame>
        <p:nvGraphicFramePr>
          <p:cNvPr id="4" name="Diagram 3"/>
          <p:cNvGraphicFramePr/>
          <p:nvPr>
            <p:extLst>
              <p:ext uri="{D42A27DB-BD31-4B8C-83A1-F6EECF244321}">
                <p14:modId xmlns:p14="http://schemas.microsoft.com/office/powerpoint/2010/main" val="3178009601"/>
              </p:ext>
            </p:extLst>
          </p:nvPr>
        </p:nvGraphicFramePr>
        <p:xfrm>
          <a:off x="1066800" y="2206571"/>
          <a:ext cx="6705600" cy="2746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a:spLocks noGrp="1"/>
          </p:cNvSpPr>
          <p:nvPr>
            <p:ph type="title"/>
          </p:nvPr>
        </p:nvSpPr>
        <p:spPr>
          <a:xfrm>
            <a:off x="914400" y="990600"/>
            <a:ext cx="7391400" cy="838200"/>
          </a:xfrm>
        </p:spPr>
        <p:txBody>
          <a:bodyPr/>
          <a:lstStyle/>
          <a:p>
            <a:r>
              <a:rPr lang="en-GB" b="1" dirty="0">
                <a:solidFill>
                  <a:schemeClr val="tx2"/>
                </a:solidFill>
              </a:rPr>
              <a:t>The</a:t>
            </a:r>
            <a:r>
              <a:rPr lang="en-GB" b="1" baseline="0" dirty="0">
                <a:solidFill>
                  <a:schemeClr val="tx2"/>
                </a:solidFill>
              </a:rPr>
              <a:t> results – more than planned</a:t>
            </a:r>
            <a:r>
              <a:rPr lang="en-US" b="1" dirty="0">
                <a:solidFill>
                  <a:srgbClr val="FF0000"/>
                </a:solidFill>
              </a:rPr>
              <a:t/>
            </a:r>
            <a:br>
              <a:rPr lang="en-US" b="1" dirty="0">
                <a:solidFill>
                  <a:srgbClr val="FF0000"/>
                </a:solidFill>
              </a:rPr>
            </a:br>
            <a:endParaRPr lang="en-US" b="1" dirty="0">
              <a:solidFill>
                <a:srgbClr val="FF0000"/>
              </a:solidFill>
            </a:endParaRPr>
          </a:p>
        </p:txBody>
      </p:sp>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t="3172"/>
          <a:stretch/>
        </p:blipFill>
        <p:spPr>
          <a:xfrm>
            <a:off x="7294434" y="5244789"/>
            <a:ext cx="1849566" cy="1613211"/>
          </a:xfrm>
          <a:prstGeom prst="rect">
            <a:avLst/>
          </a:prstGeom>
        </p:spPr>
      </p:pic>
    </p:spTree>
    <p:extLst>
      <p:ext uri="{BB962C8B-B14F-4D97-AF65-F5344CB8AC3E}">
        <p14:creationId xmlns:p14="http://schemas.microsoft.com/office/powerpoint/2010/main" val="4098664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1464"/>
            <a:ext cx="7924800" cy="838200"/>
          </a:xfrm>
        </p:spPr>
        <p:txBody>
          <a:bodyPr/>
          <a:lstStyle/>
          <a:p>
            <a:r>
              <a:rPr lang="en-GB" b="1" dirty="0">
                <a:solidFill>
                  <a:schemeClr val="tx2"/>
                </a:solidFill>
              </a:rPr>
              <a:t>Information</a:t>
            </a:r>
            <a:r>
              <a:rPr lang="en-GB" b="1" baseline="0" dirty="0">
                <a:solidFill>
                  <a:schemeClr val="tx2"/>
                </a:solidFill>
              </a:rPr>
              <a:t> system</a:t>
            </a:r>
            <a:endParaRPr lang="en-US" b="1" dirty="0">
              <a:solidFill>
                <a:schemeClr val="tx2"/>
              </a:solidFill>
            </a:endParaRPr>
          </a:p>
        </p:txBody>
      </p:sp>
      <p:pic>
        <p:nvPicPr>
          <p:cNvPr id="4" name="Content Placeholder 3" descr="C:\Users\Nevena\Desktop\Final conference\Levak.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44832" y="1349663"/>
            <a:ext cx="3819656" cy="5285213"/>
          </a:xfrm>
          <a:prstGeom prst="rect">
            <a:avLst/>
          </a:prstGeom>
          <a:noFill/>
          <a:ln>
            <a:noFill/>
          </a:ln>
        </p:spPr>
      </p:pic>
      <p:sp>
        <p:nvSpPr>
          <p:cNvPr id="5" name="TextBox 4"/>
          <p:cNvSpPr txBox="1"/>
          <p:nvPr/>
        </p:nvSpPr>
        <p:spPr>
          <a:xfrm>
            <a:off x="750512" y="1536442"/>
            <a:ext cx="4258816" cy="4862870"/>
          </a:xfrm>
          <a:prstGeom prst="rect">
            <a:avLst/>
          </a:prstGeom>
          <a:noFill/>
        </p:spPr>
        <p:txBody>
          <a:bodyPr wrap="square" rtlCol="0">
            <a:spAutoFit/>
          </a:bodyPr>
          <a:lstStyle/>
          <a:p>
            <a:pPr marL="342900" indent="-342900">
              <a:spcBef>
                <a:spcPct val="20000"/>
              </a:spcBef>
              <a:buFont typeface="Arial" charset="0"/>
              <a:buChar char="•"/>
            </a:pPr>
            <a:r>
              <a:rPr lang="en-GB" sz="2000" b="1" dirty="0" smtClean="0">
                <a:solidFill>
                  <a:srgbClr val="376092"/>
                </a:solidFill>
                <a:latin typeface="+mn-lt"/>
                <a:cs typeface="+mn-cs"/>
              </a:rPr>
              <a:t>Vision</a:t>
            </a:r>
            <a:r>
              <a:rPr lang="sr-Cyrl-RS" sz="2000" dirty="0" smtClean="0">
                <a:solidFill>
                  <a:srgbClr val="376092"/>
                </a:solidFill>
                <a:latin typeface="+mn-lt"/>
                <a:cs typeface="+mn-cs"/>
              </a:rPr>
              <a:t> </a:t>
            </a:r>
            <a:r>
              <a:rPr lang="sr-Cyrl-RS" sz="2000" dirty="0">
                <a:solidFill>
                  <a:srgbClr val="376092"/>
                </a:solidFill>
                <a:latin typeface="+mn-lt"/>
                <a:cs typeface="+mn-cs"/>
              </a:rPr>
              <a:t>– </a:t>
            </a:r>
            <a:r>
              <a:rPr lang="en-GB" sz="2000" dirty="0">
                <a:solidFill>
                  <a:srgbClr val="376092"/>
                </a:solidFill>
                <a:latin typeface="+mn-lt"/>
                <a:cs typeface="+mn-cs"/>
              </a:rPr>
              <a:t>to bring together in one place all indicators for the monitoring of different national and international strategies</a:t>
            </a:r>
            <a:r>
              <a:rPr lang="sr-Cyrl-RS" sz="2000" dirty="0">
                <a:solidFill>
                  <a:srgbClr val="376092"/>
                </a:solidFill>
                <a:latin typeface="+mn-lt"/>
                <a:cs typeface="+mn-cs"/>
              </a:rPr>
              <a:t> </a:t>
            </a:r>
          </a:p>
          <a:p>
            <a:pPr marL="342900" indent="-342900">
              <a:spcBef>
                <a:spcPct val="20000"/>
              </a:spcBef>
              <a:buFont typeface="Arial" charset="0"/>
              <a:buChar char="•"/>
            </a:pPr>
            <a:r>
              <a:rPr lang="en-GB" sz="2000" dirty="0">
                <a:solidFill>
                  <a:srgbClr val="376092"/>
                </a:solidFill>
                <a:latin typeface="+mn-lt"/>
                <a:cs typeface="+mn-cs"/>
              </a:rPr>
              <a:t>The </a:t>
            </a:r>
            <a:r>
              <a:rPr lang="en-GB" sz="2000" b="1" dirty="0">
                <a:solidFill>
                  <a:srgbClr val="376092"/>
                </a:solidFill>
                <a:latin typeface="+mn-lt"/>
                <a:cs typeface="+mn-cs"/>
              </a:rPr>
              <a:t>“One-stop-shop” principle</a:t>
            </a:r>
            <a:endParaRPr lang="en-US" sz="2000" b="1" dirty="0">
              <a:solidFill>
                <a:srgbClr val="376092"/>
              </a:solidFill>
              <a:latin typeface="+mn-lt"/>
              <a:cs typeface="+mn-cs"/>
            </a:endParaRPr>
          </a:p>
          <a:p>
            <a:pPr marL="342900" indent="-342900">
              <a:spcBef>
                <a:spcPct val="20000"/>
              </a:spcBef>
              <a:buFont typeface="Arial" charset="0"/>
              <a:buChar char="•"/>
            </a:pPr>
            <a:r>
              <a:rPr lang="en-GB" sz="2000" dirty="0">
                <a:solidFill>
                  <a:srgbClr val="376092"/>
                </a:solidFill>
                <a:latin typeface="+mn-lt"/>
                <a:cs typeface="+mn-cs"/>
              </a:rPr>
              <a:t>Both the users and the producers of data will have </a:t>
            </a:r>
            <a:r>
              <a:rPr lang="en-GB" sz="2000" b="1" dirty="0">
                <a:solidFill>
                  <a:srgbClr val="376092"/>
                </a:solidFill>
                <a:latin typeface="+mn-lt"/>
                <a:cs typeface="+mn-cs"/>
              </a:rPr>
              <a:t>benefit</a:t>
            </a:r>
            <a:r>
              <a:rPr lang="en-GB" sz="2000" dirty="0">
                <a:solidFill>
                  <a:srgbClr val="376092"/>
                </a:solidFill>
                <a:latin typeface="+mn-lt"/>
                <a:cs typeface="+mn-cs"/>
              </a:rPr>
              <a:t> from such a system</a:t>
            </a:r>
            <a:endParaRPr lang="en-US" sz="2000" dirty="0">
              <a:solidFill>
                <a:srgbClr val="376092"/>
              </a:solidFill>
              <a:latin typeface="+mn-lt"/>
              <a:cs typeface="+mn-cs"/>
            </a:endParaRPr>
          </a:p>
          <a:p>
            <a:pPr marL="342900" indent="-342900">
              <a:spcBef>
                <a:spcPct val="20000"/>
              </a:spcBef>
              <a:buFont typeface="Arial" charset="0"/>
              <a:buChar char="•"/>
            </a:pPr>
            <a:r>
              <a:rPr lang="en-GB" sz="2000" dirty="0">
                <a:solidFill>
                  <a:srgbClr val="376092"/>
                </a:solidFill>
                <a:latin typeface="+mn-lt"/>
                <a:cs typeface="+mn-cs"/>
              </a:rPr>
              <a:t>The “funnel” system – a </a:t>
            </a:r>
            <a:r>
              <a:rPr lang="en-GB" sz="2000" b="1" dirty="0">
                <a:solidFill>
                  <a:srgbClr val="376092"/>
                </a:solidFill>
                <a:latin typeface="+mn-lt"/>
                <a:cs typeface="+mn-cs"/>
              </a:rPr>
              <a:t>unique dissemination database</a:t>
            </a:r>
            <a:r>
              <a:rPr lang="en-GB" sz="2000" dirty="0">
                <a:solidFill>
                  <a:srgbClr val="376092"/>
                </a:solidFill>
                <a:latin typeface="+mn-lt"/>
                <a:cs typeface="+mn-cs"/>
              </a:rPr>
              <a:t> which contains indicators, quality reports and metadata, which are then published in one place – the National portal</a:t>
            </a:r>
            <a:r>
              <a:rPr lang="sr-Cyrl-RS" sz="2000" dirty="0">
                <a:solidFill>
                  <a:srgbClr val="376092"/>
                </a:solidFill>
                <a:latin typeface="+mn-lt"/>
                <a:cs typeface="+mn-cs"/>
              </a:rPr>
              <a:t>. </a:t>
            </a:r>
            <a:endParaRPr lang="en-US" sz="2000" dirty="0">
              <a:solidFill>
                <a:srgbClr val="376092"/>
              </a:solidFill>
              <a:latin typeface="+mn-lt"/>
              <a:cs typeface="+mn-cs"/>
            </a:endParaRPr>
          </a:p>
          <a:p>
            <a:pPr marL="285750" indent="-285750" algn="just">
              <a:buFont typeface="Arial" panose="020B0604020202020204" pitchFamily="34" charset="0"/>
              <a:buChar char="•"/>
            </a:pPr>
            <a:endParaRPr lang="en-US" dirty="0"/>
          </a:p>
        </p:txBody>
      </p:sp>
    </p:spTree>
    <p:extLst>
      <p:ext uri="{BB962C8B-B14F-4D97-AF65-F5344CB8AC3E}">
        <p14:creationId xmlns:p14="http://schemas.microsoft.com/office/powerpoint/2010/main" val="1883096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755622"/>
            <a:ext cx="7620000" cy="838200"/>
          </a:xfrm>
        </p:spPr>
        <p:txBody>
          <a:bodyPr/>
          <a:lstStyle/>
          <a:p>
            <a:r>
              <a:rPr lang="en-GB" b="1" dirty="0">
                <a:solidFill>
                  <a:schemeClr val="tx2"/>
                </a:solidFill>
              </a:rPr>
              <a:t>National portal for the monitoring of indicators</a:t>
            </a:r>
            <a:r>
              <a:rPr lang="sr-Cyrl-RS" b="1" dirty="0">
                <a:solidFill>
                  <a:schemeClr val="tx2"/>
                </a:solidFill>
              </a:rPr>
              <a:t> </a:t>
            </a:r>
            <a:endParaRPr lang="en-US" b="1" dirty="0">
              <a:solidFill>
                <a:schemeClr val="tx2"/>
              </a:solidFill>
            </a:endParaRPr>
          </a:p>
        </p:txBody>
      </p:sp>
      <p:sp>
        <p:nvSpPr>
          <p:cNvPr id="3" name="Content Placeholder 2"/>
          <p:cNvSpPr>
            <a:spLocks noGrp="1"/>
          </p:cNvSpPr>
          <p:nvPr>
            <p:ph idx="1"/>
          </p:nvPr>
        </p:nvSpPr>
        <p:spPr>
          <a:xfrm>
            <a:off x="76200" y="4935067"/>
            <a:ext cx="9067800" cy="1962544"/>
          </a:xfrm>
        </p:spPr>
        <p:txBody>
          <a:bodyPr/>
          <a:lstStyle/>
          <a:p>
            <a:pPr marL="0" indent="0" algn="ctr">
              <a:buNone/>
            </a:pPr>
            <a:r>
              <a:rPr lang="en-GB" sz="2000" dirty="0">
                <a:solidFill>
                  <a:srgbClr val="376092"/>
                </a:solidFill>
              </a:rPr>
              <a:t>After selecting</a:t>
            </a:r>
            <a:r>
              <a:rPr lang="en-GB" sz="2000" baseline="0" dirty="0">
                <a:solidFill>
                  <a:srgbClr val="376092"/>
                </a:solidFill>
              </a:rPr>
              <a:t> an appropriate strategy, the users at the portal have access to graphs and numerical presentations, definitions (of topics and indicators), basic </a:t>
            </a:r>
            <a:r>
              <a:rPr lang="en-GB" sz="2000" baseline="0" dirty="0" err="1">
                <a:solidFill>
                  <a:srgbClr val="376092"/>
                </a:solidFill>
              </a:rPr>
              <a:t>disaggregations</a:t>
            </a:r>
            <a:r>
              <a:rPr lang="en-GB" sz="2000" baseline="0" dirty="0">
                <a:solidFill>
                  <a:srgbClr val="376092"/>
                </a:solidFill>
              </a:rPr>
              <a:t> of data, with a possibility to have a direct access to the dissemination database where users have available all existing </a:t>
            </a:r>
            <a:r>
              <a:rPr lang="en-GB" sz="2000" baseline="0" dirty="0" err="1">
                <a:solidFill>
                  <a:srgbClr val="376092"/>
                </a:solidFill>
              </a:rPr>
              <a:t>disaggregations</a:t>
            </a:r>
            <a:r>
              <a:rPr lang="en-GB" sz="2000" baseline="0" dirty="0">
                <a:solidFill>
                  <a:srgbClr val="376092"/>
                </a:solidFill>
              </a:rPr>
              <a:t> of data, metadata and quality reports</a:t>
            </a:r>
            <a:r>
              <a:rPr lang="sr-Cyrl-RS" sz="2000" dirty="0">
                <a:solidFill>
                  <a:srgbClr val="376092"/>
                </a:solidFill>
              </a:rPr>
              <a:t>.</a:t>
            </a:r>
            <a:endParaRPr lang="en-US" sz="2000" dirty="0">
              <a:solidFill>
                <a:srgbClr val="376092"/>
              </a:solidFill>
            </a:endParaRPr>
          </a:p>
          <a:p>
            <a:pPr marL="0" indent="0" algn="ctr">
              <a:buNone/>
            </a:pPr>
            <a:r>
              <a:rPr lang="en-US" sz="2000" b="1" dirty="0">
                <a:solidFill>
                  <a:srgbClr val="376092"/>
                </a:solidFill>
              </a:rPr>
              <a:t>www.indikatori.rs</a:t>
            </a:r>
          </a:p>
          <a:p>
            <a:pPr marL="0" indent="0" algn="ctr">
              <a:buNone/>
            </a:pPr>
            <a:endParaRPr lang="sr-Cyrl-RS" sz="2000" dirty="0">
              <a:solidFill>
                <a:srgbClr val="376092"/>
              </a:solidFill>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0" y="1981200"/>
            <a:ext cx="4314142" cy="2635672"/>
          </a:xfrm>
          <a:prstGeom prst="rect">
            <a:avLst/>
          </a:prstGeom>
        </p:spPr>
      </p:pic>
      <p:sp>
        <p:nvSpPr>
          <p:cNvPr id="6" name="TextBox 5"/>
          <p:cNvSpPr txBox="1"/>
          <p:nvPr/>
        </p:nvSpPr>
        <p:spPr>
          <a:xfrm>
            <a:off x="2728415" y="4304451"/>
            <a:ext cx="2667000" cy="646331"/>
          </a:xfrm>
          <a:prstGeom prst="rect">
            <a:avLst/>
          </a:prstGeom>
          <a:noFill/>
        </p:spPr>
        <p:txBody>
          <a:bodyPr wrap="square" rtlCol="0">
            <a:spAutoFit/>
          </a:bodyPr>
          <a:lstStyle/>
          <a:p>
            <a:endParaRPr lang="en-US" dirty="0"/>
          </a:p>
          <a:p>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010" r="7709"/>
          <a:stretch/>
        </p:blipFill>
        <p:spPr>
          <a:xfrm>
            <a:off x="4424209" y="1609537"/>
            <a:ext cx="4419600" cy="3325530"/>
          </a:xfrm>
          <a:prstGeom prst="rect">
            <a:avLst/>
          </a:prstGeom>
        </p:spPr>
      </p:pic>
    </p:spTree>
    <p:extLst>
      <p:ext uri="{BB962C8B-B14F-4D97-AF65-F5344CB8AC3E}">
        <p14:creationId xmlns:p14="http://schemas.microsoft.com/office/powerpoint/2010/main" val="2191256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14400"/>
            <a:ext cx="7391400" cy="838200"/>
          </a:xfrm>
        </p:spPr>
        <p:txBody>
          <a:bodyPr/>
          <a:lstStyle/>
          <a:p>
            <a:r>
              <a:rPr lang="en-GB" b="1" dirty="0">
                <a:solidFill>
                  <a:schemeClr val="tx2"/>
                </a:solidFill>
              </a:rPr>
              <a:t>Vision for the future</a:t>
            </a:r>
            <a:endParaRPr lang="en-US" b="1" dirty="0">
              <a:solidFill>
                <a:schemeClr val="tx2"/>
              </a:solidFill>
            </a:endParaRPr>
          </a:p>
        </p:txBody>
      </p:sp>
      <p:sp>
        <p:nvSpPr>
          <p:cNvPr id="3" name="Content Placeholder 2"/>
          <p:cNvSpPr>
            <a:spLocks noGrp="1"/>
          </p:cNvSpPr>
          <p:nvPr>
            <p:ph idx="1"/>
          </p:nvPr>
        </p:nvSpPr>
        <p:spPr>
          <a:xfrm>
            <a:off x="395536" y="2095836"/>
            <a:ext cx="4419600" cy="4038600"/>
          </a:xfrm>
        </p:spPr>
        <p:txBody>
          <a:bodyPr/>
          <a:lstStyle/>
          <a:p>
            <a:r>
              <a:rPr lang="en-GB" sz="2000" dirty="0">
                <a:solidFill>
                  <a:srgbClr val="376092"/>
                </a:solidFill>
              </a:rPr>
              <a:t>The developed</a:t>
            </a:r>
            <a:r>
              <a:rPr lang="en-GB" sz="2000" baseline="0" dirty="0">
                <a:solidFill>
                  <a:srgbClr val="376092"/>
                </a:solidFill>
              </a:rPr>
              <a:t> information system, i.e., the National portal for the monitoring of indicators, is </a:t>
            </a:r>
            <a:r>
              <a:rPr lang="en-GB" sz="2000" baseline="0" dirty="0" smtClean="0">
                <a:solidFill>
                  <a:srgbClr val="376092"/>
                </a:solidFill>
              </a:rPr>
              <a:t>a </a:t>
            </a:r>
            <a:r>
              <a:rPr lang="en-GB" sz="2000" b="1" baseline="0" dirty="0" smtClean="0">
                <a:solidFill>
                  <a:srgbClr val="376092"/>
                </a:solidFill>
              </a:rPr>
              <a:t>common resource of all producers of (official)</a:t>
            </a:r>
            <a:r>
              <a:rPr lang="en-GB" sz="2000" b="1" dirty="0" smtClean="0">
                <a:solidFill>
                  <a:srgbClr val="376092"/>
                </a:solidFill>
              </a:rPr>
              <a:t> statistics</a:t>
            </a:r>
            <a:r>
              <a:rPr lang="en-GB" sz="2000" dirty="0" smtClean="0">
                <a:solidFill>
                  <a:srgbClr val="376092"/>
                </a:solidFill>
              </a:rPr>
              <a:t>, although it has been developed by SORS</a:t>
            </a:r>
            <a:endParaRPr lang="en-GB" sz="2000" baseline="0" dirty="0" smtClean="0">
              <a:solidFill>
                <a:srgbClr val="376092"/>
              </a:solidFill>
            </a:endParaRPr>
          </a:p>
          <a:p>
            <a:r>
              <a:rPr lang="en-GB" sz="2000" dirty="0" smtClean="0">
                <a:solidFill>
                  <a:srgbClr val="376092"/>
                </a:solidFill>
              </a:rPr>
              <a:t>Further </a:t>
            </a:r>
            <a:r>
              <a:rPr lang="en-GB" sz="2000" dirty="0">
                <a:solidFill>
                  <a:srgbClr val="376092"/>
                </a:solidFill>
              </a:rPr>
              <a:t>development and enhancement of the portal in line with the future needs</a:t>
            </a:r>
            <a:endParaRPr lang="sr-Cyrl-RS" sz="2000" dirty="0">
              <a:solidFill>
                <a:srgbClr val="376092"/>
              </a:solidFill>
            </a:endParaRPr>
          </a:p>
          <a:p>
            <a:r>
              <a:rPr lang="en-GB" sz="2000" dirty="0" smtClean="0">
                <a:solidFill>
                  <a:srgbClr val="376092"/>
                </a:solidFill>
              </a:rPr>
              <a:t>Automation as </a:t>
            </a:r>
            <a:r>
              <a:rPr lang="en-GB" sz="2000" dirty="0">
                <a:solidFill>
                  <a:srgbClr val="376092"/>
                </a:solidFill>
              </a:rPr>
              <a:t>much </a:t>
            </a:r>
            <a:r>
              <a:rPr lang="en-GB" sz="2000" dirty="0" smtClean="0">
                <a:solidFill>
                  <a:srgbClr val="376092"/>
                </a:solidFill>
              </a:rPr>
              <a:t>as possible in order to increase efficiency of </a:t>
            </a:r>
            <a:r>
              <a:rPr lang="en-GB" sz="2000" dirty="0">
                <a:solidFill>
                  <a:srgbClr val="376092"/>
                </a:solidFill>
              </a:rPr>
              <a:t>all producers of (official) statistics</a:t>
            </a:r>
            <a:endParaRPr lang="en-US" dirty="0"/>
          </a:p>
        </p:txBody>
      </p:sp>
      <p:pic>
        <p:nvPicPr>
          <p:cNvPr id="1026" name="Picture 2" descr="Image result for vision for future"/>
          <p:cNvPicPr>
            <a:picLocks noChangeAspect="1" noChangeArrowheads="1"/>
          </p:cNvPicPr>
          <p:nvPr/>
        </p:nvPicPr>
        <p:blipFill rotWithShape="1">
          <a:blip r:embed="rId2">
            <a:extLst>
              <a:ext uri="{28A0092B-C50C-407E-A947-70E740481C1C}">
                <a14:useLocalDpi xmlns:a14="http://schemas.microsoft.com/office/drawing/2010/main" val="0"/>
              </a:ext>
            </a:extLst>
          </a:blip>
          <a:srcRect l="-2996" t="-2247" r="17604" b="2247"/>
          <a:stretch/>
        </p:blipFill>
        <p:spPr bwMode="auto">
          <a:xfrm>
            <a:off x="4600836" y="2159168"/>
            <a:ext cx="4343400" cy="3390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6159668"/>
            <a:ext cx="9506473" cy="800219"/>
          </a:xfrm>
          <a:prstGeom prst="rect">
            <a:avLst/>
          </a:prstGeom>
          <a:noFill/>
        </p:spPr>
        <p:txBody>
          <a:bodyPr wrap="square" rtlCol="0">
            <a:spAutoFit/>
          </a:bodyPr>
          <a:lstStyle/>
          <a:p>
            <a:pPr algn="ctr"/>
            <a:r>
              <a:rPr lang="en-GB" sz="1400" i="1" dirty="0">
                <a:solidFill>
                  <a:srgbClr val="376092"/>
                </a:solidFill>
              </a:rPr>
              <a:t>The portal currently provides data for the EU SDI set (the process of feeding data is still ongoing), but we hope that the portal will soon be used for other national and international strategies (SDG, SEE 2020, etc.</a:t>
            </a:r>
            <a:r>
              <a:rPr lang="sr-Cyrl-RS" sz="1400" i="1" dirty="0">
                <a:solidFill>
                  <a:srgbClr val="376092"/>
                </a:solidFill>
              </a:rPr>
              <a:t>)</a:t>
            </a:r>
            <a:endParaRPr lang="en-US" sz="1400" i="1" dirty="0">
              <a:solidFill>
                <a:srgbClr val="376092"/>
              </a:solidFill>
            </a:endParaRPr>
          </a:p>
          <a:p>
            <a:endParaRPr lang="en-US" dirty="0"/>
          </a:p>
        </p:txBody>
      </p:sp>
    </p:spTree>
    <p:extLst>
      <p:ext uri="{BB962C8B-B14F-4D97-AF65-F5344CB8AC3E}">
        <p14:creationId xmlns:p14="http://schemas.microsoft.com/office/powerpoint/2010/main" val="962365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652" y="876300"/>
            <a:ext cx="8045896" cy="838200"/>
          </a:xfrm>
        </p:spPr>
        <p:txBody>
          <a:bodyPr/>
          <a:lstStyle/>
          <a:p>
            <a:r>
              <a:rPr lang="en-US" b="1" dirty="0" smtClean="0">
                <a:solidFill>
                  <a:schemeClr val="tx2"/>
                </a:solidFill>
              </a:rPr>
              <a:t>Preconditions for the vision implementation</a:t>
            </a:r>
            <a:r>
              <a:rPr lang="sr-Cyrl-RS" b="1" dirty="0" smtClean="0">
                <a:solidFill>
                  <a:schemeClr val="tx2"/>
                </a:solidFill>
              </a:rPr>
              <a:t> (3</a:t>
            </a:r>
            <a:r>
              <a:rPr lang="en-US" b="1" dirty="0" smtClean="0">
                <a:solidFill>
                  <a:schemeClr val="tx2"/>
                </a:solidFill>
              </a:rPr>
              <a:t>C</a:t>
            </a:r>
            <a:r>
              <a:rPr lang="sr-Cyrl-RS" b="1" dirty="0" smtClean="0">
                <a:solidFill>
                  <a:schemeClr val="tx2"/>
                </a:solidFill>
              </a:rPr>
              <a:t>)</a:t>
            </a:r>
            <a:endParaRPr lang="en-US" b="1" dirty="0">
              <a:solidFill>
                <a:schemeClr val="tx2"/>
              </a:solidFill>
            </a:endParaRPr>
          </a:p>
        </p:txBody>
      </p:sp>
      <p:sp>
        <p:nvSpPr>
          <p:cNvPr id="3" name="Content Placeholder 2"/>
          <p:cNvSpPr>
            <a:spLocks noGrp="1"/>
          </p:cNvSpPr>
          <p:nvPr>
            <p:ph idx="1"/>
          </p:nvPr>
        </p:nvSpPr>
        <p:spPr>
          <a:xfrm>
            <a:off x="457200" y="2590800"/>
            <a:ext cx="4419600" cy="2743200"/>
          </a:xfrm>
        </p:spPr>
        <p:txBody>
          <a:bodyPr/>
          <a:lstStyle/>
          <a:p>
            <a:r>
              <a:rPr lang="en-US" sz="4400" b="1" dirty="0" smtClean="0">
                <a:solidFill>
                  <a:srgbClr val="376092"/>
                </a:solidFill>
              </a:rPr>
              <a:t>Communication</a:t>
            </a:r>
            <a:endParaRPr lang="sr-Cyrl-RS" sz="4400" b="1" dirty="0" smtClean="0">
              <a:solidFill>
                <a:srgbClr val="376092"/>
              </a:solidFill>
            </a:endParaRPr>
          </a:p>
          <a:p>
            <a:r>
              <a:rPr lang="en-US" sz="4400" b="1" dirty="0" smtClean="0">
                <a:solidFill>
                  <a:srgbClr val="376092"/>
                </a:solidFill>
              </a:rPr>
              <a:t>Cooperation</a:t>
            </a:r>
            <a:endParaRPr lang="sr-Cyrl-RS" sz="4400" b="1" dirty="0" smtClean="0">
              <a:solidFill>
                <a:srgbClr val="376092"/>
              </a:solidFill>
            </a:endParaRPr>
          </a:p>
          <a:p>
            <a:r>
              <a:rPr lang="en-US" sz="4400" b="1" dirty="0" smtClean="0">
                <a:solidFill>
                  <a:srgbClr val="376092"/>
                </a:solidFill>
              </a:rPr>
              <a:t>Coordination</a:t>
            </a:r>
          </a:p>
          <a:p>
            <a:pPr marL="0" indent="0">
              <a:buNone/>
            </a:pPr>
            <a:endParaRPr lang="en-US" dirty="0"/>
          </a:p>
        </p:txBody>
      </p:sp>
      <p:pic>
        <p:nvPicPr>
          <p:cNvPr id="1026" name="Picture 2" descr="Image result for vision for future"/>
          <p:cNvPicPr>
            <a:picLocks noChangeAspect="1" noChangeArrowheads="1"/>
          </p:cNvPicPr>
          <p:nvPr/>
        </p:nvPicPr>
        <p:blipFill rotWithShape="1">
          <a:blip r:embed="rId2">
            <a:extLst>
              <a:ext uri="{28A0092B-C50C-407E-A947-70E740481C1C}">
                <a14:useLocalDpi xmlns:a14="http://schemas.microsoft.com/office/drawing/2010/main" val="0"/>
              </a:ext>
            </a:extLst>
          </a:blip>
          <a:srcRect l="-2996" t="-2247" r="17604" b="2247"/>
          <a:stretch/>
        </p:blipFill>
        <p:spPr bwMode="auto">
          <a:xfrm>
            <a:off x="4800600" y="2286000"/>
            <a:ext cx="434340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431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914400" y="1600200"/>
            <a:ext cx="7467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0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sr-Latn-RS" sz="3200" b="1" dirty="0">
                <a:solidFill>
                  <a:srgbClr val="376092"/>
                </a:solidFill>
              </a:rPr>
              <a:t>Thank </a:t>
            </a:r>
            <a:r>
              <a:rPr lang="en-GB" sz="3200" b="1" dirty="0">
                <a:solidFill>
                  <a:srgbClr val="376092"/>
                </a:solidFill>
              </a:rPr>
              <a:t>you for your attention</a:t>
            </a:r>
            <a:r>
              <a:rPr lang="sr-Cyrl-RS" sz="3200" b="1" dirty="0">
                <a:solidFill>
                  <a:srgbClr val="376092"/>
                </a:solidFill>
              </a:rPr>
              <a:t>!</a:t>
            </a:r>
            <a:endParaRPr lang="en-US" sz="3200" b="1" dirty="0">
              <a:solidFill>
                <a:srgbClr val="376092"/>
              </a:solidFill>
            </a:endParaRPr>
          </a:p>
        </p:txBody>
      </p:sp>
      <p:sp>
        <p:nvSpPr>
          <p:cNvPr id="5" name="Content Placeholder 2"/>
          <p:cNvSpPr>
            <a:spLocks noGrp="1"/>
          </p:cNvSpPr>
          <p:nvPr>
            <p:ph idx="1"/>
          </p:nvPr>
        </p:nvSpPr>
        <p:spPr>
          <a:xfrm>
            <a:off x="914400" y="3048000"/>
            <a:ext cx="7315200" cy="2667000"/>
          </a:xfrm>
        </p:spPr>
        <p:txBody>
          <a:bodyPr/>
          <a:lstStyle/>
          <a:p>
            <a:pPr marL="0" indent="0" algn="ctr">
              <a:buNone/>
            </a:pPr>
            <a:endParaRPr lang="en-US" sz="1600" dirty="0"/>
          </a:p>
          <a:p>
            <a:pPr marL="0" indent="0" algn="ctr">
              <a:buNone/>
            </a:pPr>
            <a:r>
              <a:rPr lang="sr-Latn-RS" sz="1600" b="1" dirty="0">
                <a:solidFill>
                  <a:srgbClr val="376092"/>
                </a:solidFill>
              </a:rPr>
              <a:t>Nevena Pavlović</a:t>
            </a:r>
            <a:endParaRPr lang="en-US" sz="1600" b="1" dirty="0">
              <a:solidFill>
                <a:srgbClr val="376092"/>
              </a:solidFill>
            </a:endParaRPr>
          </a:p>
          <a:p>
            <a:pPr marL="0" indent="0" algn="ctr">
              <a:buNone/>
            </a:pPr>
            <a:r>
              <a:rPr lang="en-US" sz="1600" dirty="0">
                <a:solidFill>
                  <a:srgbClr val="376092"/>
                </a:solidFill>
                <a:hlinkClick r:id="rId2"/>
              </a:rPr>
              <a:t>nevena.pavlovic@stat.gov.rs</a:t>
            </a:r>
            <a:endParaRPr lang="sr-Cyrl-RS" sz="1600" dirty="0">
              <a:solidFill>
                <a:srgbClr val="376092"/>
              </a:solidFill>
            </a:endParaRPr>
          </a:p>
          <a:p>
            <a:pPr marL="0" indent="0" algn="ctr">
              <a:buNone/>
            </a:pPr>
            <a:endParaRPr lang="en-US" sz="1600" dirty="0">
              <a:solidFill>
                <a:srgbClr val="376092"/>
              </a:solidFill>
            </a:endParaRPr>
          </a:p>
          <a:p>
            <a:pPr marL="0" indent="0" algn="ctr">
              <a:buNone/>
            </a:pPr>
            <a:r>
              <a:rPr lang="sr-Latn-RS" sz="1600" dirty="0">
                <a:solidFill>
                  <a:srgbClr val="376092"/>
                </a:solidFill>
              </a:rPr>
              <a:t>Sustainable Development Indicators and SILC group</a:t>
            </a:r>
            <a:endParaRPr lang="en-US" sz="1600" dirty="0">
              <a:solidFill>
                <a:srgbClr val="376092"/>
              </a:solidFill>
              <a:latin typeface="Calibri" panose="020F0502020204030204" pitchFamily="34" charset="0"/>
              <a:cs typeface="Calibri" panose="020F0502020204030204" pitchFamily="34" charset="0"/>
            </a:endParaRPr>
          </a:p>
          <a:p>
            <a:pPr marL="0" indent="0" algn="ctr">
              <a:buNone/>
            </a:pPr>
            <a:r>
              <a:rPr lang="en-US" sz="1600" dirty="0">
                <a:solidFill>
                  <a:srgbClr val="376092"/>
                </a:solidFill>
              </a:rPr>
              <a:t>Social statistics department</a:t>
            </a:r>
            <a:endParaRPr lang="sr-Latn-RS" sz="1600" dirty="0">
              <a:solidFill>
                <a:srgbClr val="376092"/>
              </a:solidFill>
            </a:endParaRPr>
          </a:p>
          <a:p>
            <a:pPr marL="0" indent="0" algn="ctr">
              <a:buNone/>
            </a:pPr>
            <a:r>
              <a:rPr lang="sr-Latn-RS" sz="1600" dirty="0">
                <a:solidFill>
                  <a:srgbClr val="376092"/>
                </a:solidFill>
                <a:latin typeface="Calibri" panose="020F0502020204030204" pitchFamily="34" charset="0"/>
                <a:cs typeface="Calibri" panose="020F0502020204030204" pitchFamily="34" charset="0"/>
              </a:rPr>
              <a:t>Statistical Office of the Republic of Serbia</a:t>
            </a:r>
            <a:endParaRPr lang="sr-Cyrl-RS" sz="1600" dirty="0">
              <a:solidFill>
                <a:srgbClr val="376092"/>
              </a:solidFill>
              <a:latin typeface="Calibri" panose="020F0502020204030204" pitchFamily="34" charset="0"/>
              <a:cs typeface="Calibri" panose="020F0502020204030204" pitchFamily="34" charset="0"/>
            </a:endParaRPr>
          </a:p>
          <a:p>
            <a:pPr marL="0" indent="0" algn="ctr">
              <a:buNone/>
            </a:pPr>
            <a:endParaRPr lang="sr-Cyrl-RS" sz="1600" dirty="0"/>
          </a:p>
          <a:p>
            <a:pPr marL="0" indent="0" algn="ctr">
              <a:buNone/>
            </a:pPr>
            <a:endParaRPr lang="sr-Cyrl-RS" sz="1600" dirty="0"/>
          </a:p>
          <a:p>
            <a:pPr marL="0" indent="0" algn="ctr">
              <a:buNone/>
            </a:pPr>
            <a:endParaRPr lang="sr-Cyrl-RS" sz="1600" dirty="0"/>
          </a:p>
          <a:p>
            <a:pPr marL="0" indent="0" algn="ctr">
              <a:buNone/>
            </a:pPr>
            <a:endParaRPr lang="en-US" sz="1600" dirty="0"/>
          </a:p>
        </p:txBody>
      </p:sp>
    </p:spTree>
    <p:extLst>
      <p:ext uri="{BB962C8B-B14F-4D97-AF65-F5344CB8AC3E}">
        <p14:creationId xmlns:p14="http://schemas.microsoft.com/office/powerpoint/2010/main" val="1675470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655</TotalTime>
  <Words>544</Words>
  <Application>Microsoft Office PowerPoint</Application>
  <PresentationFormat>On-screen Show (4:3)</PresentationFormat>
  <Paragraphs>84</Paragraphs>
  <Slides>12</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Symbol</vt:lpstr>
      <vt:lpstr>Office Theme</vt:lpstr>
      <vt:lpstr>Component 3  Sustainable Development Indicators</vt:lpstr>
      <vt:lpstr>Sustainable Development</vt:lpstr>
      <vt:lpstr>European Union Sustainable Development Strategy</vt:lpstr>
      <vt:lpstr>PowerPoint Presentation</vt:lpstr>
      <vt:lpstr>Component 3: Development of a set of Sustainable Development Indicators (SDI) </vt:lpstr>
      <vt:lpstr>Activities through the Project </vt:lpstr>
      <vt:lpstr>The results – more than planned </vt:lpstr>
      <vt:lpstr>Information system</vt:lpstr>
      <vt:lpstr>National portal for the monitoring of indicators </vt:lpstr>
      <vt:lpstr>Vision for the future</vt:lpstr>
      <vt:lpstr>Preconditions for the vision implementation (3C)</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djole</dc:creator>
  <cp:lastModifiedBy>Sanja Aksentijevic</cp:lastModifiedBy>
  <cp:revision>91</cp:revision>
  <dcterms:created xsi:type="dcterms:W3CDTF">2011-12-12T12:09:08Z</dcterms:created>
  <dcterms:modified xsi:type="dcterms:W3CDTF">2017-12-04T12:14:26Z</dcterms:modified>
</cp:coreProperties>
</file>